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90" r:id="rId2"/>
  </p:sldMasterIdLst>
  <p:notesMasterIdLst>
    <p:notesMasterId r:id="rId31"/>
  </p:notesMasterIdLst>
  <p:handoutMasterIdLst>
    <p:handoutMasterId r:id="rId32"/>
  </p:handoutMasterIdLst>
  <p:sldIdLst>
    <p:sldId id="268" r:id="rId3"/>
    <p:sldId id="285" r:id="rId4"/>
    <p:sldId id="279" r:id="rId5"/>
    <p:sldId id="280" r:id="rId6"/>
    <p:sldId id="284" r:id="rId7"/>
    <p:sldId id="308" r:id="rId8"/>
    <p:sldId id="288" r:id="rId9"/>
    <p:sldId id="309" r:id="rId10"/>
    <p:sldId id="310" r:id="rId11"/>
    <p:sldId id="305" r:id="rId12"/>
    <p:sldId id="306" r:id="rId13"/>
    <p:sldId id="307" r:id="rId14"/>
    <p:sldId id="290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4660"/>
  </p:normalViewPr>
  <p:slideViewPr>
    <p:cSldViewPr>
      <p:cViewPr varScale="1">
        <p:scale>
          <a:sx n="88" d="100"/>
          <a:sy n="88" d="100"/>
        </p:scale>
        <p:origin x="-348" y="-108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41873-9FE3-0843-85CA-082EC07B3A3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9E98CD6C-3719-1B42-BB08-2C9A08BBF06C}">
      <dgm:prSet phldrT="[Text]"/>
      <dgm:spPr/>
      <dgm:t>
        <a:bodyPr/>
        <a:lstStyle/>
        <a:p>
          <a:r>
            <a:rPr lang="en-US" dirty="0" smtClean="0"/>
            <a:t>Regional Program Inventory</a:t>
          </a:r>
          <a:endParaRPr lang="en-US" dirty="0"/>
        </a:p>
      </dgm:t>
    </dgm:pt>
    <dgm:pt modelId="{2B74B420-0265-BC45-BCC2-89AFA301A26A}" type="parTrans" cxnId="{6A9404A4-8A2E-E142-BC9C-88130174EE42}">
      <dgm:prSet/>
      <dgm:spPr/>
      <dgm:t>
        <a:bodyPr/>
        <a:lstStyle/>
        <a:p>
          <a:endParaRPr lang="en-US"/>
        </a:p>
      </dgm:t>
    </dgm:pt>
    <dgm:pt modelId="{124CEE6C-4317-0B47-B7FF-F2D2B43B1869}" type="sibTrans" cxnId="{6A9404A4-8A2E-E142-BC9C-88130174EE42}">
      <dgm:prSet/>
      <dgm:spPr/>
      <dgm:t>
        <a:bodyPr/>
        <a:lstStyle/>
        <a:p>
          <a:endParaRPr lang="en-US"/>
        </a:p>
      </dgm:t>
    </dgm:pt>
    <dgm:pt modelId="{ED431ECA-F4BA-2D43-BFBB-58996AF9F939}">
      <dgm:prSet phldrT="[Text]"/>
      <dgm:spPr/>
      <dgm:t>
        <a:bodyPr/>
        <a:lstStyle/>
        <a:p>
          <a:r>
            <a:rPr lang="en-US" dirty="0" smtClean="0"/>
            <a:t>Input from partners</a:t>
          </a:r>
          <a:endParaRPr lang="en-US" dirty="0"/>
        </a:p>
      </dgm:t>
    </dgm:pt>
    <dgm:pt modelId="{689BD01D-1472-4547-B8BC-4A09C8092AAB}" type="parTrans" cxnId="{AA03BE58-E62C-FD43-8C93-F57A3D13C93B}">
      <dgm:prSet/>
      <dgm:spPr/>
      <dgm:t>
        <a:bodyPr/>
        <a:lstStyle/>
        <a:p>
          <a:endParaRPr lang="en-US"/>
        </a:p>
      </dgm:t>
    </dgm:pt>
    <dgm:pt modelId="{9FD86CD1-2C73-7D41-9D0E-BB73001A42CF}" type="sibTrans" cxnId="{AA03BE58-E62C-FD43-8C93-F57A3D13C93B}">
      <dgm:prSet/>
      <dgm:spPr/>
      <dgm:t>
        <a:bodyPr/>
        <a:lstStyle/>
        <a:p>
          <a:endParaRPr lang="en-US"/>
        </a:p>
      </dgm:t>
    </dgm:pt>
    <dgm:pt modelId="{3D41352D-19AB-8F4C-90B5-318005D3560B}">
      <dgm:prSet phldrT="[Text]"/>
      <dgm:spPr/>
      <dgm:t>
        <a:bodyPr/>
        <a:lstStyle/>
        <a:p>
          <a:r>
            <a:rPr lang="en-US" dirty="0" smtClean="0"/>
            <a:t>Final regional program inventory</a:t>
          </a:r>
          <a:endParaRPr lang="en-US" dirty="0"/>
        </a:p>
      </dgm:t>
    </dgm:pt>
    <dgm:pt modelId="{76D2FD3D-3197-BA49-B622-A13D817E2034}" type="parTrans" cxnId="{BE6BA742-D053-E04B-A6CC-C89D8056CDA1}">
      <dgm:prSet/>
      <dgm:spPr/>
      <dgm:t>
        <a:bodyPr/>
        <a:lstStyle/>
        <a:p>
          <a:endParaRPr lang="en-US"/>
        </a:p>
      </dgm:t>
    </dgm:pt>
    <dgm:pt modelId="{22AD195C-97BB-3C40-99AF-55F02DF97C64}" type="sibTrans" cxnId="{BE6BA742-D053-E04B-A6CC-C89D8056CDA1}">
      <dgm:prSet/>
      <dgm:spPr/>
      <dgm:t>
        <a:bodyPr/>
        <a:lstStyle/>
        <a:p>
          <a:endParaRPr lang="en-US"/>
        </a:p>
      </dgm:t>
    </dgm:pt>
    <dgm:pt modelId="{6804E614-CF62-7C42-BAA9-E13021A6C293}">
      <dgm:prSet/>
      <dgm:spPr/>
      <dgm:t>
        <a:bodyPr/>
        <a:lstStyle/>
        <a:p>
          <a:r>
            <a:rPr lang="en-US" dirty="0" smtClean="0"/>
            <a:t>LMI Analysis</a:t>
          </a:r>
          <a:endParaRPr lang="en-US" dirty="0"/>
        </a:p>
      </dgm:t>
    </dgm:pt>
    <dgm:pt modelId="{47876C37-4DA3-6947-883C-6B38B5E19B27}" type="parTrans" cxnId="{57EE2383-301B-CB48-9457-D270C721EAAB}">
      <dgm:prSet/>
      <dgm:spPr/>
      <dgm:t>
        <a:bodyPr/>
        <a:lstStyle/>
        <a:p>
          <a:endParaRPr lang="en-US"/>
        </a:p>
      </dgm:t>
    </dgm:pt>
    <dgm:pt modelId="{0361A1F9-7F17-E84D-B1EF-D3DA1F45401A}" type="sibTrans" cxnId="{57EE2383-301B-CB48-9457-D270C721EAAB}">
      <dgm:prSet/>
      <dgm:spPr/>
      <dgm:t>
        <a:bodyPr/>
        <a:lstStyle/>
        <a:p>
          <a:endParaRPr lang="en-US"/>
        </a:p>
      </dgm:t>
    </dgm:pt>
    <dgm:pt modelId="{2E95CCD5-0F43-0E4A-AA34-89E24FA2F758}" type="pres">
      <dgm:prSet presAssocID="{07841873-9FE3-0843-85CA-082EC07B3A3A}" presName="Name0" presStyleCnt="0">
        <dgm:presLayoutVars>
          <dgm:dir/>
          <dgm:resizeHandles val="exact"/>
        </dgm:presLayoutVars>
      </dgm:prSet>
      <dgm:spPr/>
    </dgm:pt>
    <dgm:pt modelId="{60152260-0BFA-B14C-9D2A-58367EA77EF8}" type="pres">
      <dgm:prSet presAssocID="{6804E614-CF62-7C42-BAA9-E13021A6C2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47935-CEC2-094C-8547-3F70A6F2DAC0}" type="pres">
      <dgm:prSet presAssocID="{0361A1F9-7F17-E84D-B1EF-D3DA1F45401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4E73C3E-72FC-404B-B71E-809A9F84A0C1}" type="pres">
      <dgm:prSet presAssocID="{0361A1F9-7F17-E84D-B1EF-D3DA1F45401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7DBE5A-4A7B-4D4B-A05B-F4934E33E621}" type="pres">
      <dgm:prSet presAssocID="{9E98CD6C-3719-1B42-BB08-2C9A08BBF0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13C96-4FF0-954F-B892-327D62B43D5F}" type="pres">
      <dgm:prSet presAssocID="{124CEE6C-4317-0B47-B7FF-F2D2B43B186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3E400FF-EA70-144D-8E9B-9F7E1C7C783A}" type="pres">
      <dgm:prSet presAssocID="{124CEE6C-4317-0B47-B7FF-F2D2B43B186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2E256F9-F1C5-5542-A102-C137D5287AF6}" type="pres">
      <dgm:prSet presAssocID="{ED431ECA-F4BA-2D43-BFBB-58996AF9F9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210AA-589B-BC45-80FD-7ECC63306B68}" type="pres">
      <dgm:prSet presAssocID="{9FD86CD1-2C73-7D41-9D0E-BB73001A42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216CFD5-4A21-654E-9CE7-D2A7264B2C4F}" type="pres">
      <dgm:prSet presAssocID="{9FD86CD1-2C73-7D41-9D0E-BB73001A42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C1DC294-A413-BC4B-B404-04E045C20CC2}" type="pres">
      <dgm:prSet presAssocID="{3D41352D-19AB-8F4C-90B5-318005D356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A7675E-C2BB-45B5-B703-B9D3770F80D3}" type="presOf" srcId="{0361A1F9-7F17-E84D-B1EF-D3DA1F45401A}" destId="{C4E73C3E-72FC-404B-B71E-809A9F84A0C1}" srcOrd="1" destOrd="0" presId="urn:microsoft.com/office/officeart/2005/8/layout/process1"/>
    <dgm:cxn modelId="{BE6BA742-D053-E04B-A6CC-C89D8056CDA1}" srcId="{07841873-9FE3-0843-85CA-082EC07B3A3A}" destId="{3D41352D-19AB-8F4C-90B5-318005D3560B}" srcOrd="3" destOrd="0" parTransId="{76D2FD3D-3197-BA49-B622-A13D817E2034}" sibTransId="{22AD195C-97BB-3C40-99AF-55F02DF97C64}"/>
    <dgm:cxn modelId="{34BFB994-FDE7-4B10-AED2-0F2F48B3118C}" type="presOf" srcId="{124CEE6C-4317-0B47-B7FF-F2D2B43B1869}" destId="{75913C96-4FF0-954F-B892-327D62B43D5F}" srcOrd="0" destOrd="0" presId="urn:microsoft.com/office/officeart/2005/8/layout/process1"/>
    <dgm:cxn modelId="{9F8199D3-C3AF-474F-A6A1-28E9EA405208}" type="presOf" srcId="{0361A1F9-7F17-E84D-B1EF-D3DA1F45401A}" destId="{88947935-CEC2-094C-8547-3F70A6F2DAC0}" srcOrd="0" destOrd="0" presId="urn:microsoft.com/office/officeart/2005/8/layout/process1"/>
    <dgm:cxn modelId="{77E708B0-231F-468C-A168-B138696167E8}" type="presOf" srcId="{9FD86CD1-2C73-7D41-9D0E-BB73001A42CF}" destId="{3216CFD5-4A21-654E-9CE7-D2A7264B2C4F}" srcOrd="1" destOrd="0" presId="urn:microsoft.com/office/officeart/2005/8/layout/process1"/>
    <dgm:cxn modelId="{BB705061-E0E6-4E5D-9C6D-3590F819202E}" type="presOf" srcId="{ED431ECA-F4BA-2D43-BFBB-58996AF9F939}" destId="{42E256F9-F1C5-5542-A102-C137D5287AF6}" srcOrd="0" destOrd="0" presId="urn:microsoft.com/office/officeart/2005/8/layout/process1"/>
    <dgm:cxn modelId="{C8167550-506A-4ADE-85F4-8F8F99EAD27A}" type="presOf" srcId="{3D41352D-19AB-8F4C-90B5-318005D3560B}" destId="{FC1DC294-A413-BC4B-B404-04E045C20CC2}" srcOrd="0" destOrd="0" presId="urn:microsoft.com/office/officeart/2005/8/layout/process1"/>
    <dgm:cxn modelId="{ED0CF268-B00C-44C2-98C8-B569AD401268}" type="presOf" srcId="{6804E614-CF62-7C42-BAA9-E13021A6C293}" destId="{60152260-0BFA-B14C-9D2A-58367EA77EF8}" srcOrd="0" destOrd="0" presId="urn:microsoft.com/office/officeart/2005/8/layout/process1"/>
    <dgm:cxn modelId="{71D6E2A5-64F4-4498-B318-C76A8730F780}" type="presOf" srcId="{07841873-9FE3-0843-85CA-082EC07B3A3A}" destId="{2E95CCD5-0F43-0E4A-AA34-89E24FA2F758}" srcOrd="0" destOrd="0" presId="urn:microsoft.com/office/officeart/2005/8/layout/process1"/>
    <dgm:cxn modelId="{042985EC-963A-4ACA-B363-4E069A74B1E3}" type="presOf" srcId="{9FD86CD1-2C73-7D41-9D0E-BB73001A42CF}" destId="{19F210AA-589B-BC45-80FD-7ECC63306B68}" srcOrd="0" destOrd="0" presId="urn:microsoft.com/office/officeart/2005/8/layout/process1"/>
    <dgm:cxn modelId="{6A9404A4-8A2E-E142-BC9C-88130174EE42}" srcId="{07841873-9FE3-0843-85CA-082EC07B3A3A}" destId="{9E98CD6C-3719-1B42-BB08-2C9A08BBF06C}" srcOrd="1" destOrd="0" parTransId="{2B74B420-0265-BC45-BCC2-89AFA301A26A}" sibTransId="{124CEE6C-4317-0B47-B7FF-F2D2B43B1869}"/>
    <dgm:cxn modelId="{57EE2383-301B-CB48-9457-D270C721EAAB}" srcId="{07841873-9FE3-0843-85CA-082EC07B3A3A}" destId="{6804E614-CF62-7C42-BAA9-E13021A6C293}" srcOrd="0" destOrd="0" parTransId="{47876C37-4DA3-6947-883C-6B38B5E19B27}" sibTransId="{0361A1F9-7F17-E84D-B1EF-D3DA1F45401A}"/>
    <dgm:cxn modelId="{AA03BE58-E62C-FD43-8C93-F57A3D13C93B}" srcId="{07841873-9FE3-0843-85CA-082EC07B3A3A}" destId="{ED431ECA-F4BA-2D43-BFBB-58996AF9F939}" srcOrd="2" destOrd="0" parTransId="{689BD01D-1472-4547-B8BC-4A09C8092AAB}" sibTransId="{9FD86CD1-2C73-7D41-9D0E-BB73001A42CF}"/>
    <dgm:cxn modelId="{238BBC89-D279-47A7-B2D7-FC229426CC0C}" type="presOf" srcId="{9E98CD6C-3719-1B42-BB08-2C9A08BBF06C}" destId="{387DBE5A-4A7B-4D4B-A05B-F4934E33E621}" srcOrd="0" destOrd="0" presId="urn:microsoft.com/office/officeart/2005/8/layout/process1"/>
    <dgm:cxn modelId="{E3EAC531-1739-48F8-8D69-4A008841212C}" type="presOf" srcId="{124CEE6C-4317-0B47-B7FF-F2D2B43B1869}" destId="{53E400FF-EA70-144D-8E9B-9F7E1C7C783A}" srcOrd="1" destOrd="0" presId="urn:microsoft.com/office/officeart/2005/8/layout/process1"/>
    <dgm:cxn modelId="{34502584-F1DE-443F-8830-DBE828FFA05F}" type="presParOf" srcId="{2E95CCD5-0F43-0E4A-AA34-89E24FA2F758}" destId="{60152260-0BFA-B14C-9D2A-58367EA77EF8}" srcOrd="0" destOrd="0" presId="urn:microsoft.com/office/officeart/2005/8/layout/process1"/>
    <dgm:cxn modelId="{D7E03B09-7DDD-4F9D-8178-DF7DC91B9FAA}" type="presParOf" srcId="{2E95CCD5-0F43-0E4A-AA34-89E24FA2F758}" destId="{88947935-CEC2-094C-8547-3F70A6F2DAC0}" srcOrd="1" destOrd="0" presId="urn:microsoft.com/office/officeart/2005/8/layout/process1"/>
    <dgm:cxn modelId="{A5979520-C2E9-440F-847D-2F095D7763FB}" type="presParOf" srcId="{88947935-CEC2-094C-8547-3F70A6F2DAC0}" destId="{C4E73C3E-72FC-404B-B71E-809A9F84A0C1}" srcOrd="0" destOrd="0" presId="urn:microsoft.com/office/officeart/2005/8/layout/process1"/>
    <dgm:cxn modelId="{C44C8CD6-0C4B-4ED3-8037-26166C41AD43}" type="presParOf" srcId="{2E95CCD5-0F43-0E4A-AA34-89E24FA2F758}" destId="{387DBE5A-4A7B-4D4B-A05B-F4934E33E621}" srcOrd="2" destOrd="0" presId="urn:microsoft.com/office/officeart/2005/8/layout/process1"/>
    <dgm:cxn modelId="{D9D8573E-BC0A-40E3-9C95-4EBE401F1D9A}" type="presParOf" srcId="{2E95CCD5-0F43-0E4A-AA34-89E24FA2F758}" destId="{75913C96-4FF0-954F-B892-327D62B43D5F}" srcOrd="3" destOrd="0" presId="urn:microsoft.com/office/officeart/2005/8/layout/process1"/>
    <dgm:cxn modelId="{7511E1B8-1AF2-4C9F-A8BE-C53763E9E83B}" type="presParOf" srcId="{75913C96-4FF0-954F-B892-327D62B43D5F}" destId="{53E400FF-EA70-144D-8E9B-9F7E1C7C783A}" srcOrd="0" destOrd="0" presId="urn:microsoft.com/office/officeart/2005/8/layout/process1"/>
    <dgm:cxn modelId="{28EEFBC6-1306-4193-A6B3-D8F6C7B67EB7}" type="presParOf" srcId="{2E95CCD5-0F43-0E4A-AA34-89E24FA2F758}" destId="{42E256F9-F1C5-5542-A102-C137D5287AF6}" srcOrd="4" destOrd="0" presId="urn:microsoft.com/office/officeart/2005/8/layout/process1"/>
    <dgm:cxn modelId="{67575024-808A-4D0B-8F40-A1805678EA57}" type="presParOf" srcId="{2E95CCD5-0F43-0E4A-AA34-89E24FA2F758}" destId="{19F210AA-589B-BC45-80FD-7ECC63306B68}" srcOrd="5" destOrd="0" presId="urn:microsoft.com/office/officeart/2005/8/layout/process1"/>
    <dgm:cxn modelId="{4C998858-ABDD-4693-A101-46D49AE54FD7}" type="presParOf" srcId="{19F210AA-589B-BC45-80FD-7ECC63306B68}" destId="{3216CFD5-4A21-654E-9CE7-D2A7264B2C4F}" srcOrd="0" destOrd="0" presId="urn:microsoft.com/office/officeart/2005/8/layout/process1"/>
    <dgm:cxn modelId="{9D164DB8-B312-44B2-BDAF-45D5ED1C23CA}" type="presParOf" srcId="{2E95CCD5-0F43-0E4A-AA34-89E24FA2F758}" destId="{FC1DC294-A413-BC4B-B404-04E045C20CC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41873-9FE3-0843-85CA-082EC07B3A3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8CD6C-3719-1B42-BB08-2C9A08BBF06C}">
      <dgm:prSet phldrT="[Text]"/>
      <dgm:spPr/>
      <dgm:t>
        <a:bodyPr/>
        <a:lstStyle/>
        <a:p>
          <a:pPr algn="ctr"/>
          <a:r>
            <a:rPr lang="en-US" dirty="0" smtClean="0"/>
            <a:t>- Regional Program Inventory</a:t>
          </a:r>
        </a:p>
        <a:p>
          <a:pPr algn="ctr"/>
          <a:r>
            <a:rPr lang="en-US" dirty="0" smtClean="0"/>
            <a:t>- LMI Analysis</a:t>
          </a:r>
          <a:endParaRPr lang="en-US" dirty="0"/>
        </a:p>
      </dgm:t>
    </dgm:pt>
    <dgm:pt modelId="{2B74B420-0265-BC45-BCC2-89AFA301A26A}" type="parTrans" cxnId="{6A9404A4-8A2E-E142-BC9C-88130174EE42}">
      <dgm:prSet/>
      <dgm:spPr/>
      <dgm:t>
        <a:bodyPr/>
        <a:lstStyle/>
        <a:p>
          <a:endParaRPr lang="en-US"/>
        </a:p>
      </dgm:t>
    </dgm:pt>
    <dgm:pt modelId="{124CEE6C-4317-0B47-B7FF-F2D2B43B1869}" type="sibTrans" cxnId="{6A9404A4-8A2E-E142-BC9C-88130174EE42}">
      <dgm:prSet/>
      <dgm:spPr/>
      <dgm:t>
        <a:bodyPr/>
        <a:lstStyle/>
        <a:p>
          <a:endParaRPr lang="en-US"/>
        </a:p>
      </dgm:t>
    </dgm:pt>
    <dgm:pt modelId="{ED431ECA-F4BA-2D43-BFBB-58996AF9F939}">
      <dgm:prSet phldrT="[Text]"/>
      <dgm:spPr/>
      <dgm:t>
        <a:bodyPr/>
        <a:lstStyle/>
        <a:p>
          <a:r>
            <a:rPr lang="en-US" dirty="0" smtClean="0"/>
            <a:t>Input from partners</a:t>
          </a:r>
          <a:endParaRPr lang="en-US" dirty="0"/>
        </a:p>
      </dgm:t>
    </dgm:pt>
    <dgm:pt modelId="{689BD01D-1472-4547-B8BC-4A09C8092AAB}" type="parTrans" cxnId="{AA03BE58-E62C-FD43-8C93-F57A3D13C93B}">
      <dgm:prSet/>
      <dgm:spPr/>
      <dgm:t>
        <a:bodyPr/>
        <a:lstStyle/>
        <a:p>
          <a:endParaRPr lang="en-US"/>
        </a:p>
      </dgm:t>
    </dgm:pt>
    <dgm:pt modelId="{9FD86CD1-2C73-7D41-9D0E-BB73001A42CF}" type="sibTrans" cxnId="{AA03BE58-E62C-FD43-8C93-F57A3D13C93B}">
      <dgm:prSet/>
      <dgm:spPr/>
      <dgm:t>
        <a:bodyPr/>
        <a:lstStyle/>
        <a:p>
          <a:endParaRPr lang="en-US"/>
        </a:p>
      </dgm:t>
    </dgm:pt>
    <dgm:pt modelId="{3D41352D-19AB-8F4C-90B5-318005D3560B}">
      <dgm:prSet phldrT="[Text]"/>
      <dgm:spPr/>
      <dgm:t>
        <a:bodyPr/>
        <a:lstStyle/>
        <a:p>
          <a:r>
            <a:rPr lang="en-US" dirty="0" smtClean="0"/>
            <a:t>Final regional program inventory</a:t>
          </a:r>
          <a:endParaRPr lang="en-US" dirty="0"/>
        </a:p>
      </dgm:t>
    </dgm:pt>
    <dgm:pt modelId="{76D2FD3D-3197-BA49-B622-A13D817E2034}" type="parTrans" cxnId="{BE6BA742-D053-E04B-A6CC-C89D8056CDA1}">
      <dgm:prSet/>
      <dgm:spPr/>
      <dgm:t>
        <a:bodyPr/>
        <a:lstStyle/>
        <a:p>
          <a:endParaRPr lang="en-US"/>
        </a:p>
      </dgm:t>
    </dgm:pt>
    <dgm:pt modelId="{22AD195C-97BB-3C40-99AF-55F02DF97C64}" type="sibTrans" cxnId="{BE6BA742-D053-E04B-A6CC-C89D8056CDA1}">
      <dgm:prSet/>
      <dgm:spPr/>
      <dgm:t>
        <a:bodyPr/>
        <a:lstStyle/>
        <a:p>
          <a:endParaRPr lang="en-US"/>
        </a:p>
      </dgm:t>
    </dgm:pt>
    <dgm:pt modelId="{6804E614-CF62-7C42-BAA9-E13021A6C293}">
      <dgm:prSet/>
      <dgm:spPr/>
      <dgm:t>
        <a:bodyPr/>
        <a:lstStyle/>
        <a:p>
          <a:r>
            <a:rPr lang="en-US" dirty="0" smtClean="0"/>
            <a:t>Goals &amp; Priorities</a:t>
          </a:r>
          <a:endParaRPr lang="en-US" dirty="0"/>
        </a:p>
      </dgm:t>
    </dgm:pt>
    <dgm:pt modelId="{47876C37-4DA3-6947-883C-6B38B5E19B27}" type="parTrans" cxnId="{57EE2383-301B-CB48-9457-D270C721EAAB}">
      <dgm:prSet/>
      <dgm:spPr/>
      <dgm:t>
        <a:bodyPr/>
        <a:lstStyle/>
        <a:p>
          <a:endParaRPr lang="en-US"/>
        </a:p>
      </dgm:t>
    </dgm:pt>
    <dgm:pt modelId="{0361A1F9-7F17-E84D-B1EF-D3DA1F45401A}" type="sibTrans" cxnId="{57EE2383-301B-CB48-9457-D270C721EAAB}">
      <dgm:prSet/>
      <dgm:spPr/>
      <dgm:t>
        <a:bodyPr/>
        <a:lstStyle/>
        <a:p>
          <a:endParaRPr lang="en-US"/>
        </a:p>
      </dgm:t>
    </dgm:pt>
    <dgm:pt modelId="{2E95CCD5-0F43-0E4A-AA34-89E24FA2F758}" type="pres">
      <dgm:prSet presAssocID="{07841873-9FE3-0843-85CA-082EC07B3A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52260-0BFA-B14C-9D2A-58367EA77EF8}" type="pres">
      <dgm:prSet presAssocID="{6804E614-CF62-7C42-BAA9-E13021A6C2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47935-CEC2-094C-8547-3F70A6F2DAC0}" type="pres">
      <dgm:prSet presAssocID="{0361A1F9-7F17-E84D-B1EF-D3DA1F45401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4E73C3E-72FC-404B-B71E-809A9F84A0C1}" type="pres">
      <dgm:prSet presAssocID="{0361A1F9-7F17-E84D-B1EF-D3DA1F45401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7DBE5A-4A7B-4D4B-A05B-F4934E33E621}" type="pres">
      <dgm:prSet presAssocID="{9E98CD6C-3719-1B42-BB08-2C9A08BBF0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13C96-4FF0-954F-B892-327D62B43D5F}" type="pres">
      <dgm:prSet presAssocID="{124CEE6C-4317-0B47-B7FF-F2D2B43B186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3E400FF-EA70-144D-8E9B-9F7E1C7C783A}" type="pres">
      <dgm:prSet presAssocID="{124CEE6C-4317-0B47-B7FF-F2D2B43B186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2E256F9-F1C5-5542-A102-C137D5287AF6}" type="pres">
      <dgm:prSet presAssocID="{ED431ECA-F4BA-2D43-BFBB-58996AF9F9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210AA-589B-BC45-80FD-7ECC63306B68}" type="pres">
      <dgm:prSet presAssocID="{9FD86CD1-2C73-7D41-9D0E-BB73001A42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216CFD5-4A21-654E-9CE7-D2A7264B2C4F}" type="pres">
      <dgm:prSet presAssocID="{9FD86CD1-2C73-7D41-9D0E-BB73001A42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C1DC294-A413-BC4B-B404-04E045C20CC2}" type="pres">
      <dgm:prSet presAssocID="{3D41352D-19AB-8F4C-90B5-318005D356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6BA742-D053-E04B-A6CC-C89D8056CDA1}" srcId="{07841873-9FE3-0843-85CA-082EC07B3A3A}" destId="{3D41352D-19AB-8F4C-90B5-318005D3560B}" srcOrd="3" destOrd="0" parTransId="{76D2FD3D-3197-BA49-B622-A13D817E2034}" sibTransId="{22AD195C-97BB-3C40-99AF-55F02DF97C64}"/>
    <dgm:cxn modelId="{D5EFDA63-BF16-2447-82DF-2B4C294E3BA8}" type="presOf" srcId="{124CEE6C-4317-0B47-B7FF-F2D2B43B1869}" destId="{53E400FF-EA70-144D-8E9B-9F7E1C7C783A}" srcOrd="1" destOrd="0" presId="urn:microsoft.com/office/officeart/2005/8/layout/process1"/>
    <dgm:cxn modelId="{FAEC93E9-FD97-7045-BCD9-DC80C5F83083}" type="presOf" srcId="{9E98CD6C-3719-1B42-BB08-2C9A08BBF06C}" destId="{387DBE5A-4A7B-4D4B-A05B-F4934E33E621}" srcOrd="0" destOrd="0" presId="urn:microsoft.com/office/officeart/2005/8/layout/process1"/>
    <dgm:cxn modelId="{FBE32682-F14E-B040-9DCE-99753E7CCF95}" type="presOf" srcId="{9FD86CD1-2C73-7D41-9D0E-BB73001A42CF}" destId="{3216CFD5-4A21-654E-9CE7-D2A7264B2C4F}" srcOrd="1" destOrd="0" presId="urn:microsoft.com/office/officeart/2005/8/layout/process1"/>
    <dgm:cxn modelId="{57EE2383-301B-CB48-9457-D270C721EAAB}" srcId="{07841873-9FE3-0843-85CA-082EC07B3A3A}" destId="{6804E614-CF62-7C42-BAA9-E13021A6C293}" srcOrd="0" destOrd="0" parTransId="{47876C37-4DA3-6947-883C-6B38B5E19B27}" sibTransId="{0361A1F9-7F17-E84D-B1EF-D3DA1F45401A}"/>
    <dgm:cxn modelId="{6A9404A4-8A2E-E142-BC9C-88130174EE42}" srcId="{07841873-9FE3-0843-85CA-082EC07B3A3A}" destId="{9E98CD6C-3719-1B42-BB08-2C9A08BBF06C}" srcOrd="1" destOrd="0" parTransId="{2B74B420-0265-BC45-BCC2-89AFA301A26A}" sibTransId="{124CEE6C-4317-0B47-B7FF-F2D2B43B1869}"/>
    <dgm:cxn modelId="{0A621D14-93BD-0745-9657-A7EDCC3CD052}" type="presOf" srcId="{3D41352D-19AB-8F4C-90B5-318005D3560B}" destId="{FC1DC294-A413-BC4B-B404-04E045C20CC2}" srcOrd="0" destOrd="0" presId="urn:microsoft.com/office/officeart/2005/8/layout/process1"/>
    <dgm:cxn modelId="{AA03BE58-E62C-FD43-8C93-F57A3D13C93B}" srcId="{07841873-9FE3-0843-85CA-082EC07B3A3A}" destId="{ED431ECA-F4BA-2D43-BFBB-58996AF9F939}" srcOrd="2" destOrd="0" parTransId="{689BD01D-1472-4547-B8BC-4A09C8092AAB}" sibTransId="{9FD86CD1-2C73-7D41-9D0E-BB73001A42CF}"/>
    <dgm:cxn modelId="{07B95CCD-C1AB-5D4B-93AA-C76A9ED5ABCC}" type="presOf" srcId="{07841873-9FE3-0843-85CA-082EC07B3A3A}" destId="{2E95CCD5-0F43-0E4A-AA34-89E24FA2F758}" srcOrd="0" destOrd="0" presId="urn:microsoft.com/office/officeart/2005/8/layout/process1"/>
    <dgm:cxn modelId="{5EABC16E-8850-E54A-A2D6-371462370EAF}" type="presOf" srcId="{124CEE6C-4317-0B47-B7FF-F2D2B43B1869}" destId="{75913C96-4FF0-954F-B892-327D62B43D5F}" srcOrd="0" destOrd="0" presId="urn:microsoft.com/office/officeart/2005/8/layout/process1"/>
    <dgm:cxn modelId="{64CCE7F6-4F6B-2849-A314-16C56F623354}" type="presOf" srcId="{6804E614-CF62-7C42-BAA9-E13021A6C293}" destId="{60152260-0BFA-B14C-9D2A-58367EA77EF8}" srcOrd="0" destOrd="0" presId="urn:microsoft.com/office/officeart/2005/8/layout/process1"/>
    <dgm:cxn modelId="{DA2CD4A0-5158-A644-B4AE-22BD030A9955}" type="presOf" srcId="{0361A1F9-7F17-E84D-B1EF-D3DA1F45401A}" destId="{C4E73C3E-72FC-404B-B71E-809A9F84A0C1}" srcOrd="1" destOrd="0" presId="urn:microsoft.com/office/officeart/2005/8/layout/process1"/>
    <dgm:cxn modelId="{FE3E72A4-F2B9-6A4D-A877-E213BE40E2B7}" type="presOf" srcId="{ED431ECA-F4BA-2D43-BFBB-58996AF9F939}" destId="{42E256F9-F1C5-5542-A102-C137D5287AF6}" srcOrd="0" destOrd="0" presId="urn:microsoft.com/office/officeart/2005/8/layout/process1"/>
    <dgm:cxn modelId="{E37E9F1D-0C1E-9F48-AE69-9196698626DC}" type="presOf" srcId="{0361A1F9-7F17-E84D-B1EF-D3DA1F45401A}" destId="{88947935-CEC2-094C-8547-3F70A6F2DAC0}" srcOrd="0" destOrd="0" presId="urn:microsoft.com/office/officeart/2005/8/layout/process1"/>
    <dgm:cxn modelId="{1972C7B0-63B2-D64A-98B4-2E48EF1DD281}" type="presOf" srcId="{9FD86CD1-2C73-7D41-9D0E-BB73001A42CF}" destId="{19F210AA-589B-BC45-80FD-7ECC63306B68}" srcOrd="0" destOrd="0" presId="urn:microsoft.com/office/officeart/2005/8/layout/process1"/>
    <dgm:cxn modelId="{2C718243-3D07-CF49-AD27-774793F3AE75}" type="presParOf" srcId="{2E95CCD5-0F43-0E4A-AA34-89E24FA2F758}" destId="{60152260-0BFA-B14C-9D2A-58367EA77EF8}" srcOrd="0" destOrd="0" presId="urn:microsoft.com/office/officeart/2005/8/layout/process1"/>
    <dgm:cxn modelId="{508C973B-C4DE-0D44-A9C7-B393D92D7AB9}" type="presParOf" srcId="{2E95CCD5-0F43-0E4A-AA34-89E24FA2F758}" destId="{88947935-CEC2-094C-8547-3F70A6F2DAC0}" srcOrd="1" destOrd="0" presId="urn:microsoft.com/office/officeart/2005/8/layout/process1"/>
    <dgm:cxn modelId="{E0244161-3A8A-3142-BEE6-0ED6E7811DE5}" type="presParOf" srcId="{88947935-CEC2-094C-8547-3F70A6F2DAC0}" destId="{C4E73C3E-72FC-404B-B71E-809A9F84A0C1}" srcOrd="0" destOrd="0" presId="urn:microsoft.com/office/officeart/2005/8/layout/process1"/>
    <dgm:cxn modelId="{E08B32BA-1179-D84E-A663-317ECC85733A}" type="presParOf" srcId="{2E95CCD5-0F43-0E4A-AA34-89E24FA2F758}" destId="{387DBE5A-4A7B-4D4B-A05B-F4934E33E621}" srcOrd="2" destOrd="0" presId="urn:microsoft.com/office/officeart/2005/8/layout/process1"/>
    <dgm:cxn modelId="{E7193F94-F867-D147-A0B6-8C5196F5935A}" type="presParOf" srcId="{2E95CCD5-0F43-0E4A-AA34-89E24FA2F758}" destId="{75913C96-4FF0-954F-B892-327D62B43D5F}" srcOrd="3" destOrd="0" presId="urn:microsoft.com/office/officeart/2005/8/layout/process1"/>
    <dgm:cxn modelId="{0D46CC14-58D3-FC4F-82DF-E7DEF8CFBE92}" type="presParOf" srcId="{75913C96-4FF0-954F-B892-327D62B43D5F}" destId="{53E400FF-EA70-144D-8E9B-9F7E1C7C783A}" srcOrd="0" destOrd="0" presId="urn:microsoft.com/office/officeart/2005/8/layout/process1"/>
    <dgm:cxn modelId="{CD874B37-25F6-6E4A-A6AA-FCD4C384749A}" type="presParOf" srcId="{2E95CCD5-0F43-0E4A-AA34-89E24FA2F758}" destId="{42E256F9-F1C5-5542-A102-C137D5287AF6}" srcOrd="4" destOrd="0" presId="urn:microsoft.com/office/officeart/2005/8/layout/process1"/>
    <dgm:cxn modelId="{69BE4A6C-FF4B-474D-9A73-626E31A63644}" type="presParOf" srcId="{2E95CCD5-0F43-0E4A-AA34-89E24FA2F758}" destId="{19F210AA-589B-BC45-80FD-7ECC63306B68}" srcOrd="5" destOrd="0" presId="urn:microsoft.com/office/officeart/2005/8/layout/process1"/>
    <dgm:cxn modelId="{F5D22559-17E0-5046-BBC7-FAAA9733CCF3}" type="presParOf" srcId="{19F210AA-589B-BC45-80FD-7ECC63306B68}" destId="{3216CFD5-4A21-654E-9CE7-D2A7264B2C4F}" srcOrd="0" destOrd="0" presId="urn:microsoft.com/office/officeart/2005/8/layout/process1"/>
    <dgm:cxn modelId="{B9924AEA-162D-204C-BCAB-426147BDFE7F}" type="presParOf" srcId="{2E95CCD5-0F43-0E4A-AA34-89E24FA2F758}" destId="{FC1DC294-A413-BC4B-B404-04E045C20CC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4C0ACE-8D16-4CE2-80A3-9AAAD41469D7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EDB5FE-63D1-4B72-98B0-26E3BBFFD781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Quantity </a:t>
          </a:r>
          <a:r>
            <a:rPr lang="en-US" dirty="0" smtClean="0">
              <a:solidFill>
                <a:srgbClr val="FF0000"/>
              </a:solidFill>
            </a:rPr>
            <a:t>(More)</a:t>
          </a:r>
          <a:endParaRPr lang="en-US" dirty="0">
            <a:solidFill>
              <a:srgbClr val="FF0000"/>
            </a:solidFill>
          </a:endParaRPr>
        </a:p>
      </dgm:t>
    </dgm:pt>
    <dgm:pt modelId="{4259D059-7631-48B9-A0D9-E8C4626E07BF}" type="parTrans" cxnId="{0E870D68-5D2E-44F5-AA2E-4F7336E7800B}">
      <dgm:prSet/>
      <dgm:spPr/>
      <dgm:t>
        <a:bodyPr/>
        <a:lstStyle/>
        <a:p>
          <a:endParaRPr lang="en-US"/>
        </a:p>
      </dgm:t>
    </dgm:pt>
    <dgm:pt modelId="{D569A415-277B-4DE7-A518-B2FB5A5220AE}" type="sibTrans" cxnId="{0E870D68-5D2E-44F5-AA2E-4F7336E7800B}">
      <dgm:prSet/>
      <dgm:spPr/>
      <dgm:t>
        <a:bodyPr/>
        <a:lstStyle/>
        <a:p>
          <a:endParaRPr lang="en-US"/>
        </a:p>
      </dgm:t>
    </dgm:pt>
    <dgm:pt modelId="{ADB68AD3-1274-445A-B508-87A53B625A0E}">
      <dgm:prSet phldrT="[Text]"/>
      <dgm:spPr/>
      <dgm:t>
        <a:bodyPr/>
        <a:lstStyle/>
        <a:p>
          <a:r>
            <a:rPr lang="en-US" dirty="0" smtClean="0"/>
            <a:t>CTE </a:t>
          </a:r>
          <a:r>
            <a:rPr lang="en-US" dirty="0" smtClean="0"/>
            <a:t>Enrollment</a:t>
          </a:r>
        </a:p>
        <a:p>
          <a:r>
            <a:rPr lang="en-US" dirty="0" smtClean="0"/>
            <a:t>Completion</a:t>
          </a:r>
          <a:endParaRPr lang="en-US" dirty="0"/>
        </a:p>
      </dgm:t>
    </dgm:pt>
    <dgm:pt modelId="{3D7EFF2F-C7B3-4E48-B2CE-37C0493B0974}" type="parTrans" cxnId="{D4AC2E4D-3035-49C4-8215-0A9CCE5D388D}">
      <dgm:prSet/>
      <dgm:spPr/>
      <dgm:t>
        <a:bodyPr/>
        <a:lstStyle/>
        <a:p>
          <a:endParaRPr lang="en-US"/>
        </a:p>
      </dgm:t>
    </dgm:pt>
    <dgm:pt modelId="{EE4381DF-E46F-4507-A1EC-70D7D774C30B}" type="sibTrans" cxnId="{D4AC2E4D-3035-49C4-8215-0A9CCE5D388D}">
      <dgm:prSet/>
      <dgm:spPr/>
      <dgm:t>
        <a:bodyPr/>
        <a:lstStyle/>
        <a:p>
          <a:endParaRPr lang="en-US"/>
        </a:p>
      </dgm:t>
    </dgm:pt>
    <dgm:pt modelId="{A8C9386E-E852-469C-8C68-75748A7A3605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Quality </a:t>
          </a:r>
          <a:r>
            <a:rPr lang="en-US" dirty="0" smtClean="0">
              <a:solidFill>
                <a:srgbClr val="FF0000"/>
              </a:solidFill>
            </a:rPr>
            <a:t>(Better)</a:t>
          </a:r>
          <a:endParaRPr lang="en-US" dirty="0">
            <a:solidFill>
              <a:srgbClr val="FF0000"/>
            </a:solidFill>
          </a:endParaRPr>
        </a:p>
      </dgm:t>
    </dgm:pt>
    <dgm:pt modelId="{5BE6A63D-1793-4767-A9F2-070765212E90}" type="parTrans" cxnId="{0B769ED9-5C3E-494B-B3EC-24A2A6DE8556}">
      <dgm:prSet/>
      <dgm:spPr/>
      <dgm:t>
        <a:bodyPr/>
        <a:lstStyle/>
        <a:p>
          <a:endParaRPr lang="en-US"/>
        </a:p>
      </dgm:t>
    </dgm:pt>
    <dgm:pt modelId="{5D78565C-F74C-49B9-82F3-79B19B930161}" type="sibTrans" cxnId="{0B769ED9-5C3E-494B-B3EC-24A2A6DE8556}">
      <dgm:prSet/>
      <dgm:spPr/>
      <dgm:t>
        <a:bodyPr/>
        <a:lstStyle/>
        <a:p>
          <a:endParaRPr lang="en-US"/>
        </a:p>
      </dgm:t>
    </dgm:pt>
    <dgm:pt modelId="{0C1CB41D-8B49-4F54-A266-BEBDF8A4D96D}">
      <dgm:prSet phldrT="[Text]"/>
      <dgm:spPr/>
      <dgm:t>
        <a:bodyPr/>
        <a:lstStyle/>
        <a:p>
          <a:r>
            <a:rPr lang="en-US" dirty="0" smtClean="0"/>
            <a:t>Skills gains </a:t>
          </a:r>
          <a:endParaRPr lang="en-US" dirty="0"/>
        </a:p>
      </dgm:t>
    </dgm:pt>
    <dgm:pt modelId="{0D062C50-7BC7-4180-969A-2E55B8CF0457}" type="parTrans" cxnId="{309D487A-F6D0-48E5-ABD9-16AD89CD5F21}">
      <dgm:prSet/>
      <dgm:spPr/>
      <dgm:t>
        <a:bodyPr/>
        <a:lstStyle/>
        <a:p>
          <a:endParaRPr lang="en-US"/>
        </a:p>
      </dgm:t>
    </dgm:pt>
    <dgm:pt modelId="{E36AC3E1-01F8-42A2-BCEA-1B773AF0D21A}" type="sibTrans" cxnId="{309D487A-F6D0-48E5-ABD9-16AD89CD5F21}">
      <dgm:prSet/>
      <dgm:spPr/>
      <dgm:t>
        <a:bodyPr/>
        <a:lstStyle/>
        <a:p>
          <a:endParaRPr lang="en-US"/>
        </a:p>
      </dgm:t>
    </dgm:pt>
    <dgm:pt modelId="{B973AF9A-306C-48EB-80E0-36E810147630}">
      <dgm:prSet/>
      <dgm:spPr/>
      <dgm:t>
        <a:bodyPr/>
        <a:lstStyle/>
        <a:p>
          <a:r>
            <a:rPr lang="en-US" dirty="0" smtClean="0"/>
            <a:t>Earnings </a:t>
          </a:r>
          <a:endParaRPr lang="en-US" dirty="0"/>
        </a:p>
      </dgm:t>
    </dgm:pt>
    <dgm:pt modelId="{C7CECF08-BA39-4CA9-979B-AC7F9981822E}" type="parTrans" cxnId="{3555CDD5-3C4B-4566-94B7-44EA0390AD2E}">
      <dgm:prSet/>
      <dgm:spPr/>
      <dgm:t>
        <a:bodyPr/>
        <a:lstStyle/>
        <a:p>
          <a:endParaRPr lang="en-US"/>
        </a:p>
      </dgm:t>
    </dgm:pt>
    <dgm:pt modelId="{4B2FEB83-4760-429E-AF56-E011BC72562C}" type="sibTrans" cxnId="{3555CDD5-3C4B-4566-94B7-44EA0390AD2E}">
      <dgm:prSet/>
      <dgm:spPr/>
      <dgm:t>
        <a:bodyPr/>
        <a:lstStyle/>
        <a:p>
          <a:endParaRPr lang="en-US"/>
        </a:p>
      </dgm:t>
    </dgm:pt>
    <dgm:pt modelId="{0905FDF3-221B-4390-8544-877CA674B44A}">
      <dgm:prSet/>
      <dgm:spPr/>
      <dgm:t>
        <a:bodyPr/>
        <a:lstStyle/>
        <a:p>
          <a:r>
            <a:rPr lang="en-US" dirty="0" smtClean="0"/>
            <a:t>Median change in earnings </a:t>
          </a:r>
          <a:endParaRPr lang="en-US" dirty="0"/>
        </a:p>
      </dgm:t>
    </dgm:pt>
    <dgm:pt modelId="{381605C4-7B1E-4F64-8538-4505064594A9}" type="parTrans" cxnId="{4FAFE737-E861-46E7-B6C7-A8E1AE38DB9F}">
      <dgm:prSet/>
      <dgm:spPr/>
      <dgm:t>
        <a:bodyPr/>
        <a:lstStyle/>
        <a:p>
          <a:endParaRPr lang="en-US"/>
        </a:p>
      </dgm:t>
    </dgm:pt>
    <dgm:pt modelId="{DB82CD1F-9051-4E44-9A2D-A1F3ED1DF85D}" type="sibTrans" cxnId="{4FAFE737-E861-46E7-B6C7-A8E1AE38DB9F}">
      <dgm:prSet/>
      <dgm:spPr/>
      <dgm:t>
        <a:bodyPr/>
        <a:lstStyle/>
        <a:p>
          <a:endParaRPr lang="en-US"/>
        </a:p>
      </dgm:t>
    </dgm:pt>
    <dgm:pt modelId="{8CF4DA3D-EBB5-4125-A981-43B12C714D4B}">
      <dgm:prSet/>
      <dgm:spPr/>
      <dgm:t>
        <a:bodyPr/>
        <a:lstStyle/>
        <a:p>
          <a:r>
            <a:rPr lang="en-US" dirty="0" smtClean="0"/>
            <a:t>Proportion of students who attained living wages</a:t>
          </a:r>
          <a:endParaRPr lang="en-US" dirty="0"/>
        </a:p>
      </dgm:t>
    </dgm:pt>
    <dgm:pt modelId="{67A7F08D-543F-4980-83D2-94F6E40D8B6F}" type="parTrans" cxnId="{8ED20819-0003-48FE-8BAD-5511D58B64A0}">
      <dgm:prSet/>
      <dgm:spPr/>
      <dgm:t>
        <a:bodyPr/>
        <a:lstStyle/>
        <a:p>
          <a:endParaRPr lang="en-US"/>
        </a:p>
      </dgm:t>
    </dgm:pt>
    <dgm:pt modelId="{690F2908-E487-4595-AFE5-E95D75186B48}" type="sibTrans" cxnId="{8ED20819-0003-48FE-8BAD-5511D58B64A0}">
      <dgm:prSet/>
      <dgm:spPr/>
      <dgm:t>
        <a:bodyPr/>
        <a:lstStyle/>
        <a:p>
          <a:endParaRPr lang="en-US"/>
        </a:p>
      </dgm:t>
    </dgm:pt>
    <dgm:pt modelId="{12333736-B9FD-4FB5-A6B2-CB9DBFDE6D7B}">
      <dgm:prSet/>
      <dgm:spPr/>
      <dgm:t>
        <a:bodyPr/>
        <a:lstStyle/>
        <a:p>
          <a:r>
            <a:rPr lang="en-US" dirty="0" smtClean="0"/>
            <a:t>Transfer</a:t>
          </a:r>
          <a:endParaRPr lang="en-US" dirty="0"/>
        </a:p>
      </dgm:t>
    </dgm:pt>
    <dgm:pt modelId="{2AA73E20-EBCD-4720-83A7-4EFA83A74606}" type="parTrans" cxnId="{FB7E7377-BD45-4401-8047-C396D3AD6077}">
      <dgm:prSet/>
      <dgm:spPr/>
      <dgm:t>
        <a:bodyPr/>
        <a:lstStyle/>
        <a:p>
          <a:endParaRPr lang="en-US"/>
        </a:p>
      </dgm:t>
    </dgm:pt>
    <dgm:pt modelId="{42E158A9-7A61-4466-BF00-9EF38CBE492A}" type="sibTrans" cxnId="{FB7E7377-BD45-4401-8047-C396D3AD6077}">
      <dgm:prSet/>
      <dgm:spPr/>
      <dgm:t>
        <a:bodyPr/>
        <a:lstStyle/>
        <a:p>
          <a:endParaRPr lang="en-US"/>
        </a:p>
      </dgm:t>
    </dgm:pt>
    <dgm:pt modelId="{C34B6213-1AC0-4466-A987-9C9C896A9D1F}">
      <dgm:prSet/>
      <dgm:spPr/>
      <dgm:t>
        <a:bodyPr/>
        <a:lstStyle/>
        <a:p>
          <a:r>
            <a:rPr lang="en-US" smtClean="0"/>
            <a:t>Employment rates</a:t>
          </a:r>
          <a:endParaRPr lang="en-US" dirty="0"/>
        </a:p>
      </dgm:t>
    </dgm:pt>
    <dgm:pt modelId="{99C20960-D79E-4942-B34D-B90C78FEDDF4}" type="parTrans" cxnId="{DE108135-CAAA-4E0C-A8AA-6AC9E53A475E}">
      <dgm:prSet/>
      <dgm:spPr/>
      <dgm:t>
        <a:bodyPr/>
        <a:lstStyle/>
        <a:p>
          <a:endParaRPr lang="en-US"/>
        </a:p>
      </dgm:t>
    </dgm:pt>
    <dgm:pt modelId="{B0C025B6-1616-43A4-A7FC-B0CA8C337237}" type="sibTrans" cxnId="{DE108135-CAAA-4E0C-A8AA-6AC9E53A475E}">
      <dgm:prSet/>
      <dgm:spPr/>
      <dgm:t>
        <a:bodyPr/>
        <a:lstStyle/>
        <a:p>
          <a:endParaRPr lang="en-US"/>
        </a:p>
      </dgm:t>
    </dgm:pt>
    <dgm:pt modelId="{2C1C22E4-D4AA-4868-9191-F2D32E2340C7}">
      <dgm:prSet/>
      <dgm:spPr/>
      <dgm:t>
        <a:bodyPr/>
        <a:lstStyle/>
        <a:p>
          <a:r>
            <a:rPr lang="en-US" dirty="0" smtClean="0"/>
            <a:t>Employment in field of study</a:t>
          </a:r>
          <a:endParaRPr lang="en-US" dirty="0"/>
        </a:p>
      </dgm:t>
    </dgm:pt>
    <dgm:pt modelId="{236CE595-01E7-43B9-9FDF-7F1B1E95FC08}" type="parTrans" cxnId="{9B3BF985-D397-4682-855B-6D25C22FD0A8}">
      <dgm:prSet/>
      <dgm:spPr/>
      <dgm:t>
        <a:bodyPr/>
        <a:lstStyle/>
        <a:p>
          <a:endParaRPr lang="en-US"/>
        </a:p>
      </dgm:t>
    </dgm:pt>
    <dgm:pt modelId="{4DCDD2B9-64E9-44A0-AF6A-6816ACA77769}" type="sibTrans" cxnId="{9B3BF985-D397-4682-855B-6D25C22FD0A8}">
      <dgm:prSet/>
      <dgm:spPr/>
      <dgm:t>
        <a:bodyPr/>
        <a:lstStyle/>
        <a:p>
          <a:endParaRPr lang="en-US"/>
        </a:p>
      </dgm:t>
    </dgm:pt>
    <dgm:pt modelId="{B396D398-E5AB-43E0-8ABA-8B9503730713}" type="pres">
      <dgm:prSet presAssocID="{B04C0ACE-8D16-4CE2-80A3-9AAAD41469D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AC0126-8B2A-4981-B733-836A26F13AF4}" type="pres">
      <dgm:prSet presAssocID="{44EDB5FE-63D1-4B72-98B0-26E3BBFFD781}" presName="composite" presStyleCnt="0"/>
      <dgm:spPr/>
    </dgm:pt>
    <dgm:pt modelId="{94723B62-2F54-4B47-90F4-6EAE76B596F2}" type="pres">
      <dgm:prSet presAssocID="{44EDB5FE-63D1-4B72-98B0-26E3BBFFD781}" presName="BackAccent" presStyleLbl="bgShp" presStyleIdx="0" presStyleCnt="2"/>
      <dgm:spPr/>
    </dgm:pt>
    <dgm:pt modelId="{1AA896B9-E89C-42AC-97F2-9FBF9AB2F384}" type="pres">
      <dgm:prSet presAssocID="{44EDB5FE-63D1-4B72-98B0-26E3BBFFD781}" presName="Accent" presStyleLbl="alignNode1" presStyleIdx="0" presStyleCnt="2"/>
      <dgm:spPr/>
    </dgm:pt>
    <dgm:pt modelId="{1E3EE75A-D877-4451-8A8B-7C4125C63F87}" type="pres">
      <dgm:prSet presAssocID="{44EDB5FE-63D1-4B72-98B0-26E3BBFFD781}" presName="Child" presStyleLbl="revTx" presStyleIdx="0" presStyleCnt="4" custScaleY="64032" custLinFactNeighborY="-16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F2618-E81C-4BB6-8B33-8900979E327E}" type="pres">
      <dgm:prSet presAssocID="{44EDB5FE-63D1-4B72-98B0-26E3BBFFD781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A006C-EC13-4CB8-B8E9-1F2AA683380E}" type="pres">
      <dgm:prSet presAssocID="{D569A415-277B-4DE7-A518-B2FB5A5220AE}" presName="sibTrans" presStyleCnt="0"/>
      <dgm:spPr/>
    </dgm:pt>
    <dgm:pt modelId="{919A69EB-1528-419E-B03E-40EFB83D8D87}" type="pres">
      <dgm:prSet presAssocID="{A8C9386E-E852-469C-8C68-75748A7A3605}" presName="composite" presStyleCnt="0"/>
      <dgm:spPr/>
    </dgm:pt>
    <dgm:pt modelId="{77E7436B-AA07-4A68-B2EB-9BFD51C9681D}" type="pres">
      <dgm:prSet presAssocID="{A8C9386E-E852-469C-8C68-75748A7A3605}" presName="BackAccent" presStyleLbl="bgShp" presStyleIdx="1" presStyleCnt="2"/>
      <dgm:spPr/>
    </dgm:pt>
    <dgm:pt modelId="{F01435CB-A0D9-437B-9653-AD74E1926B6F}" type="pres">
      <dgm:prSet presAssocID="{A8C9386E-E852-469C-8C68-75748A7A3605}" presName="Accent" presStyleLbl="alignNode1" presStyleIdx="1" presStyleCnt="2"/>
      <dgm:spPr/>
    </dgm:pt>
    <dgm:pt modelId="{09707C1E-FF3B-4270-92FD-8843AE474A55}" type="pres">
      <dgm:prSet presAssocID="{A8C9386E-E852-469C-8C68-75748A7A3605}" presName="Child" presStyleLbl="revTx" presStyleIdx="2" presStyleCnt="4" custScaleX="122239" custScaleY="68028" custLinFactNeighborX="8570" custLinFactNeighborY="-11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2C8FA-1CF2-4DEC-8E50-4A89ACF403FD}" type="pres">
      <dgm:prSet presAssocID="{A8C9386E-E852-469C-8C68-75748A7A3605}" presName="Parent" presStyleLbl="revTx" presStyleIdx="3" presStyleCnt="4" custScaleX="110942" custScaleY="95312" custLinFactNeighborY="55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79171-C16B-49B6-B3E1-4C4C66909ACB}" type="presOf" srcId="{C34B6213-1AC0-4466-A987-9C9C896A9D1F}" destId="{1E3EE75A-D877-4451-8A8B-7C4125C63F87}" srcOrd="0" destOrd="2" presId="urn:microsoft.com/office/officeart/2008/layout/IncreasingCircleProcess"/>
    <dgm:cxn modelId="{316C631F-2656-4B86-924A-AD3F75FC4336}" type="presOf" srcId="{B973AF9A-306C-48EB-80E0-36E810147630}" destId="{09707C1E-FF3B-4270-92FD-8843AE474A55}" srcOrd="0" destOrd="1" presId="urn:microsoft.com/office/officeart/2008/layout/IncreasingCircleProcess"/>
    <dgm:cxn modelId="{922EB6EA-C664-4A54-94C4-537C022DE33B}" type="presOf" srcId="{2C1C22E4-D4AA-4868-9191-F2D32E2340C7}" destId="{1E3EE75A-D877-4451-8A8B-7C4125C63F87}" srcOrd="0" destOrd="3" presId="urn:microsoft.com/office/officeart/2008/layout/IncreasingCircleProcess"/>
    <dgm:cxn modelId="{4FAFE737-E861-46E7-B6C7-A8E1AE38DB9F}" srcId="{A8C9386E-E852-469C-8C68-75748A7A3605}" destId="{0905FDF3-221B-4390-8544-877CA674B44A}" srcOrd="2" destOrd="0" parTransId="{381605C4-7B1E-4F64-8538-4505064594A9}" sibTransId="{DB82CD1F-9051-4E44-9A2D-A1F3ED1DF85D}"/>
    <dgm:cxn modelId="{8A7DC28A-5C65-4AAD-9F39-A76DC08B3C3D}" type="presOf" srcId="{ADB68AD3-1274-445A-B508-87A53B625A0E}" destId="{1E3EE75A-D877-4451-8A8B-7C4125C63F87}" srcOrd="0" destOrd="0" presId="urn:microsoft.com/office/officeart/2008/layout/IncreasingCircleProcess"/>
    <dgm:cxn modelId="{309D487A-F6D0-48E5-ABD9-16AD89CD5F21}" srcId="{A8C9386E-E852-469C-8C68-75748A7A3605}" destId="{0C1CB41D-8B49-4F54-A266-BEBDF8A4D96D}" srcOrd="0" destOrd="0" parTransId="{0D062C50-7BC7-4180-969A-2E55B8CF0457}" sibTransId="{E36AC3E1-01F8-42A2-BCEA-1B773AF0D21A}"/>
    <dgm:cxn modelId="{9B3BF985-D397-4682-855B-6D25C22FD0A8}" srcId="{44EDB5FE-63D1-4B72-98B0-26E3BBFFD781}" destId="{2C1C22E4-D4AA-4868-9191-F2D32E2340C7}" srcOrd="3" destOrd="0" parTransId="{236CE595-01E7-43B9-9FDF-7F1B1E95FC08}" sibTransId="{4DCDD2B9-64E9-44A0-AF6A-6816ACA77769}"/>
    <dgm:cxn modelId="{D4AC2E4D-3035-49C4-8215-0A9CCE5D388D}" srcId="{44EDB5FE-63D1-4B72-98B0-26E3BBFFD781}" destId="{ADB68AD3-1274-445A-B508-87A53B625A0E}" srcOrd="0" destOrd="0" parTransId="{3D7EFF2F-C7B3-4E48-B2CE-37C0493B0974}" sibTransId="{EE4381DF-E46F-4507-A1EC-70D7D774C30B}"/>
    <dgm:cxn modelId="{31D82F3F-301A-4EEA-A5B6-9B76C770557C}" type="presOf" srcId="{12333736-B9FD-4FB5-A6B2-CB9DBFDE6D7B}" destId="{1E3EE75A-D877-4451-8A8B-7C4125C63F87}" srcOrd="0" destOrd="1" presId="urn:microsoft.com/office/officeart/2008/layout/IncreasingCircleProcess"/>
    <dgm:cxn modelId="{133C6782-6F99-45F1-85BB-E7ABA904EFC6}" type="presOf" srcId="{A8C9386E-E852-469C-8C68-75748A7A3605}" destId="{CB52C8FA-1CF2-4DEC-8E50-4A89ACF403FD}" srcOrd="0" destOrd="0" presId="urn:microsoft.com/office/officeart/2008/layout/IncreasingCircleProcess"/>
    <dgm:cxn modelId="{8ED20819-0003-48FE-8BAD-5511D58B64A0}" srcId="{A8C9386E-E852-469C-8C68-75748A7A3605}" destId="{8CF4DA3D-EBB5-4125-A981-43B12C714D4B}" srcOrd="3" destOrd="0" parTransId="{67A7F08D-543F-4980-83D2-94F6E40D8B6F}" sibTransId="{690F2908-E487-4595-AFE5-E95D75186B48}"/>
    <dgm:cxn modelId="{3E44D594-F03F-45C7-87F4-BB166535288F}" type="presOf" srcId="{0C1CB41D-8B49-4F54-A266-BEBDF8A4D96D}" destId="{09707C1E-FF3B-4270-92FD-8843AE474A55}" srcOrd="0" destOrd="0" presId="urn:microsoft.com/office/officeart/2008/layout/IncreasingCircleProcess"/>
    <dgm:cxn modelId="{DE108135-CAAA-4E0C-A8AA-6AC9E53A475E}" srcId="{44EDB5FE-63D1-4B72-98B0-26E3BBFFD781}" destId="{C34B6213-1AC0-4466-A987-9C9C896A9D1F}" srcOrd="2" destOrd="0" parTransId="{99C20960-D79E-4942-B34D-B90C78FEDDF4}" sibTransId="{B0C025B6-1616-43A4-A7FC-B0CA8C337237}"/>
    <dgm:cxn modelId="{FB7E7377-BD45-4401-8047-C396D3AD6077}" srcId="{44EDB5FE-63D1-4B72-98B0-26E3BBFFD781}" destId="{12333736-B9FD-4FB5-A6B2-CB9DBFDE6D7B}" srcOrd="1" destOrd="0" parTransId="{2AA73E20-EBCD-4720-83A7-4EFA83A74606}" sibTransId="{42E158A9-7A61-4466-BF00-9EF38CBE492A}"/>
    <dgm:cxn modelId="{3555CDD5-3C4B-4566-94B7-44EA0390AD2E}" srcId="{A8C9386E-E852-469C-8C68-75748A7A3605}" destId="{B973AF9A-306C-48EB-80E0-36E810147630}" srcOrd="1" destOrd="0" parTransId="{C7CECF08-BA39-4CA9-979B-AC7F9981822E}" sibTransId="{4B2FEB83-4760-429E-AF56-E011BC72562C}"/>
    <dgm:cxn modelId="{0B769ED9-5C3E-494B-B3EC-24A2A6DE8556}" srcId="{B04C0ACE-8D16-4CE2-80A3-9AAAD41469D7}" destId="{A8C9386E-E852-469C-8C68-75748A7A3605}" srcOrd="1" destOrd="0" parTransId="{5BE6A63D-1793-4767-A9F2-070765212E90}" sibTransId="{5D78565C-F74C-49B9-82F3-79B19B930161}"/>
    <dgm:cxn modelId="{84EABE8C-3A5F-4D77-8DB4-F997BB979557}" type="presOf" srcId="{B04C0ACE-8D16-4CE2-80A3-9AAAD41469D7}" destId="{B396D398-E5AB-43E0-8ABA-8B9503730713}" srcOrd="0" destOrd="0" presId="urn:microsoft.com/office/officeart/2008/layout/IncreasingCircleProcess"/>
    <dgm:cxn modelId="{41E4077B-652C-43B7-A06C-F3CF3157B75A}" type="presOf" srcId="{0905FDF3-221B-4390-8544-877CA674B44A}" destId="{09707C1E-FF3B-4270-92FD-8843AE474A55}" srcOrd="0" destOrd="2" presId="urn:microsoft.com/office/officeart/2008/layout/IncreasingCircleProcess"/>
    <dgm:cxn modelId="{3CE0BEA7-EE5A-41D5-A596-587CD8DFF116}" type="presOf" srcId="{44EDB5FE-63D1-4B72-98B0-26E3BBFFD781}" destId="{D8BF2618-E81C-4BB6-8B33-8900979E327E}" srcOrd="0" destOrd="0" presId="urn:microsoft.com/office/officeart/2008/layout/IncreasingCircleProcess"/>
    <dgm:cxn modelId="{0E870D68-5D2E-44F5-AA2E-4F7336E7800B}" srcId="{B04C0ACE-8D16-4CE2-80A3-9AAAD41469D7}" destId="{44EDB5FE-63D1-4B72-98B0-26E3BBFFD781}" srcOrd="0" destOrd="0" parTransId="{4259D059-7631-48B9-A0D9-E8C4626E07BF}" sibTransId="{D569A415-277B-4DE7-A518-B2FB5A5220AE}"/>
    <dgm:cxn modelId="{350C1A78-4730-4AB7-90C4-A49A2C398CDB}" type="presOf" srcId="{8CF4DA3D-EBB5-4125-A981-43B12C714D4B}" destId="{09707C1E-FF3B-4270-92FD-8843AE474A55}" srcOrd="0" destOrd="3" presId="urn:microsoft.com/office/officeart/2008/layout/IncreasingCircleProcess"/>
    <dgm:cxn modelId="{9249029B-28D5-40CD-9D0D-D9658F944105}" type="presParOf" srcId="{B396D398-E5AB-43E0-8ABA-8B9503730713}" destId="{63AC0126-8B2A-4981-B733-836A26F13AF4}" srcOrd="0" destOrd="0" presId="urn:microsoft.com/office/officeart/2008/layout/IncreasingCircleProcess"/>
    <dgm:cxn modelId="{EFB5AC0A-F25E-4B64-AD35-5C61CE34B017}" type="presParOf" srcId="{63AC0126-8B2A-4981-B733-836A26F13AF4}" destId="{94723B62-2F54-4B47-90F4-6EAE76B596F2}" srcOrd="0" destOrd="0" presId="urn:microsoft.com/office/officeart/2008/layout/IncreasingCircleProcess"/>
    <dgm:cxn modelId="{B699AA2E-C35F-4514-AEB0-5D3BE09BF09C}" type="presParOf" srcId="{63AC0126-8B2A-4981-B733-836A26F13AF4}" destId="{1AA896B9-E89C-42AC-97F2-9FBF9AB2F384}" srcOrd="1" destOrd="0" presId="urn:microsoft.com/office/officeart/2008/layout/IncreasingCircleProcess"/>
    <dgm:cxn modelId="{262F6599-D678-45AB-8651-EEE670E02C71}" type="presParOf" srcId="{63AC0126-8B2A-4981-B733-836A26F13AF4}" destId="{1E3EE75A-D877-4451-8A8B-7C4125C63F87}" srcOrd="2" destOrd="0" presId="urn:microsoft.com/office/officeart/2008/layout/IncreasingCircleProcess"/>
    <dgm:cxn modelId="{4FDB92E0-88DB-4279-A506-A4243EF9983B}" type="presParOf" srcId="{63AC0126-8B2A-4981-B733-836A26F13AF4}" destId="{D8BF2618-E81C-4BB6-8B33-8900979E327E}" srcOrd="3" destOrd="0" presId="urn:microsoft.com/office/officeart/2008/layout/IncreasingCircleProcess"/>
    <dgm:cxn modelId="{D50F52E8-892B-4E72-AC29-C06B08DF32E7}" type="presParOf" srcId="{B396D398-E5AB-43E0-8ABA-8B9503730713}" destId="{F1EA006C-EC13-4CB8-B8E9-1F2AA683380E}" srcOrd="1" destOrd="0" presId="urn:microsoft.com/office/officeart/2008/layout/IncreasingCircleProcess"/>
    <dgm:cxn modelId="{3166E825-B742-4C8A-9439-2849BD2946A7}" type="presParOf" srcId="{B396D398-E5AB-43E0-8ABA-8B9503730713}" destId="{919A69EB-1528-419E-B03E-40EFB83D8D87}" srcOrd="2" destOrd="0" presId="urn:microsoft.com/office/officeart/2008/layout/IncreasingCircleProcess"/>
    <dgm:cxn modelId="{33D89B8A-7022-4561-917E-A41609003C95}" type="presParOf" srcId="{919A69EB-1528-419E-B03E-40EFB83D8D87}" destId="{77E7436B-AA07-4A68-B2EB-9BFD51C9681D}" srcOrd="0" destOrd="0" presId="urn:microsoft.com/office/officeart/2008/layout/IncreasingCircleProcess"/>
    <dgm:cxn modelId="{4EB03685-FCD2-4AC4-958C-1712E7D0E463}" type="presParOf" srcId="{919A69EB-1528-419E-B03E-40EFB83D8D87}" destId="{F01435CB-A0D9-437B-9653-AD74E1926B6F}" srcOrd="1" destOrd="0" presId="urn:microsoft.com/office/officeart/2008/layout/IncreasingCircleProcess"/>
    <dgm:cxn modelId="{4E48EE64-11BA-436F-9C6A-CCFEBD2984EC}" type="presParOf" srcId="{919A69EB-1528-419E-B03E-40EFB83D8D87}" destId="{09707C1E-FF3B-4270-92FD-8843AE474A55}" srcOrd="2" destOrd="0" presId="urn:microsoft.com/office/officeart/2008/layout/IncreasingCircleProcess"/>
    <dgm:cxn modelId="{CF3DC29F-5500-4441-9E5B-8B880076E102}" type="presParOf" srcId="{919A69EB-1528-419E-B03E-40EFB83D8D87}" destId="{CB52C8FA-1CF2-4DEC-8E50-4A89ACF403F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15299A-151E-43A2-8C46-24E9C88F9F7F}" type="doc">
      <dgm:prSet loTypeId="urn:diagrams.loki3.com/BracketList+Icon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C983E3E-B8C7-40D0-8B68-50B605A453F2}">
      <dgm:prSet phldrT="[Text]"/>
      <dgm:spPr/>
      <dgm:t>
        <a:bodyPr/>
        <a:lstStyle/>
        <a:p>
          <a:r>
            <a:rPr lang="en-US" dirty="0" smtClean="0"/>
            <a:t>Local Workforce </a:t>
          </a:r>
          <a:r>
            <a:rPr lang="en-US" dirty="0" smtClean="0"/>
            <a:t>Development </a:t>
          </a:r>
          <a:r>
            <a:rPr lang="en-US" dirty="0" smtClean="0"/>
            <a:t>Boards </a:t>
          </a:r>
          <a:r>
            <a:rPr lang="en-US" dirty="0" smtClean="0"/>
            <a:t>(WDBs)</a:t>
          </a:r>
          <a:endParaRPr lang="en-US" dirty="0"/>
        </a:p>
      </dgm:t>
    </dgm:pt>
    <dgm:pt modelId="{634A69BA-CD97-4427-B52F-56E6D5DE092D}" type="parTrans" cxnId="{D7E6ABE0-2648-4012-B05F-772AA10FAFE8}">
      <dgm:prSet/>
      <dgm:spPr/>
      <dgm:t>
        <a:bodyPr/>
        <a:lstStyle/>
        <a:p>
          <a:endParaRPr lang="en-US"/>
        </a:p>
      </dgm:t>
    </dgm:pt>
    <dgm:pt modelId="{49F24966-DDF5-4622-8EBB-424AB1C4A850}" type="sibTrans" cxnId="{D7E6ABE0-2648-4012-B05F-772AA10FAFE8}">
      <dgm:prSet/>
      <dgm:spPr/>
      <dgm:t>
        <a:bodyPr/>
        <a:lstStyle/>
        <a:p>
          <a:endParaRPr lang="en-US"/>
        </a:p>
      </dgm:t>
    </dgm:pt>
    <dgm:pt modelId="{716D3980-0CAB-4AF6-9004-2D84EBD06B95}">
      <dgm:prSet/>
      <dgm:spPr/>
      <dgm:t>
        <a:bodyPr/>
        <a:lstStyle/>
        <a:p>
          <a:r>
            <a:rPr lang="en-US" dirty="0" smtClean="0"/>
            <a:t>Adult Education</a:t>
          </a:r>
          <a:endParaRPr lang="en-US" dirty="0"/>
        </a:p>
      </dgm:t>
    </dgm:pt>
    <dgm:pt modelId="{C90C47E8-7C2E-4A1F-BD1B-77F7FAC241C3}" type="parTrans" cxnId="{8938579C-194B-460F-9D4C-C2172B7E79D8}">
      <dgm:prSet/>
      <dgm:spPr/>
      <dgm:t>
        <a:bodyPr/>
        <a:lstStyle/>
        <a:p>
          <a:endParaRPr lang="en-US"/>
        </a:p>
      </dgm:t>
    </dgm:pt>
    <dgm:pt modelId="{BFE4BB91-E3CD-4FBD-9D8D-3B83B0143F29}" type="sibTrans" cxnId="{8938579C-194B-460F-9D4C-C2172B7E79D8}">
      <dgm:prSet/>
      <dgm:spPr/>
      <dgm:t>
        <a:bodyPr/>
        <a:lstStyle/>
        <a:p>
          <a:endParaRPr lang="en-US"/>
        </a:p>
      </dgm:t>
    </dgm:pt>
    <dgm:pt modelId="{B1777BE3-5DE8-4575-8A1C-CF8494DB9527}">
      <dgm:prSet/>
      <dgm:spPr/>
      <dgm:t>
        <a:bodyPr/>
        <a:lstStyle/>
        <a:p>
          <a:r>
            <a:rPr lang="en-US" dirty="0" smtClean="0"/>
            <a:t>Local Educational Agencies</a:t>
          </a:r>
          <a:endParaRPr lang="en-US" dirty="0"/>
        </a:p>
      </dgm:t>
    </dgm:pt>
    <dgm:pt modelId="{1E5589C6-B2FC-4EBC-B877-880930BD03DC}" type="parTrans" cxnId="{A216D3FB-A516-469A-B859-B16288A26D91}">
      <dgm:prSet/>
      <dgm:spPr/>
      <dgm:t>
        <a:bodyPr/>
        <a:lstStyle/>
        <a:p>
          <a:endParaRPr lang="en-US"/>
        </a:p>
      </dgm:t>
    </dgm:pt>
    <dgm:pt modelId="{0CA1D574-13B5-4C9C-BB43-79F77A14F485}" type="sibTrans" cxnId="{A216D3FB-A516-469A-B859-B16288A26D91}">
      <dgm:prSet/>
      <dgm:spPr/>
      <dgm:t>
        <a:bodyPr/>
        <a:lstStyle/>
        <a:p>
          <a:endParaRPr lang="en-US"/>
        </a:p>
      </dgm:t>
    </dgm:pt>
    <dgm:pt modelId="{4D6FB0FF-23EE-437E-A806-0F48430C9977}">
      <dgm:prSet/>
      <dgm:spPr/>
      <dgm:t>
        <a:bodyPr/>
        <a:lstStyle/>
        <a:p>
          <a:r>
            <a:rPr lang="en-US" dirty="0" smtClean="0"/>
            <a:t>Public 4 Year Universities</a:t>
          </a:r>
          <a:endParaRPr lang="en-US" dirty="0"/>
        </a:p>
      </dgm:t>
    </dgm:pt>
    <dgm:pt modelId="{5F2A7323-38F3-4F0D-8475-CCC029AF70C8}" type="parTrans" cxnId="{00532DBF-FD0C-4508-A24B-DB06717FE592}">
      <dgm:prSet/>
      <dgm:spPr/>
      <dgm:t>
        <a:bodyPr/>
        <a:lstStyle/>
        <a:p>
          <a:endParaRPr lang="en-US"/>
        </a:p>
      </dgm:t>
    </dgm:pt>
    <dgm:pt modelId="{5B2BC0A6-E5ED-46EE-BE47-170CAE5C8525}" type="sibTrans" cxnId="{00532DBF-FD0C-4508-A24B-DB06717FE592}">
      <dgm:prSet/>
      <dgm:spPr/>
      <dgm:t>
        <a:bodyPr/>
        <a:lstStyle/>
        <a:p>
          <a:endParaRPr lang="en-US"/>
        </a:p>
      </dgm:t>
    </dgm:pt>
    <dgm:pt modelId="{0768738A-B0F8-4DEF-B2F3-381B47592175}">
      <dgm:prSet/>
      <dgm:spPr/>
      <dgm:t>
        <a:bodyPr/>
        <a:lstStyle/>
        <a:p>
          <a:r>
            <a:rPr lang="en-US" dirty="0" smtClean="0"/>
            <a:t>Economic Development</a:t>
          </a:r>
          <a:endParaRPr lang="en-US" dirty="0"/>
        </a:p>
      </dgm:t>
    </dgm:pt>
    <dgm:pt modelId="{4E9FB3CE-A57C-405F-A727-D550183C6E22}" type="parTrans" cxnId="{6B2C3972-91F6-416B-8473-2252BBA57E7E}">
      <dgm:prSet/>
      <dgm:spPr/>
      <dgm:t>
        <a:bodyPr/>
        <a:lstStyle/>
        <a:p>
          <a:endParaRPr lang="en-US"/>
        </a:p>
      </dgm:t>
    </dgm:pt>
    <dgm:pt modelId="{33CBCA17-CDA5-47D2-A595-EDE3DD28DF26}" type="sibTrans" cxnId="{6B2C3972-91F6-416B-8473-2252BBA57E7E}">
      <dgm:prSet/>
      <dgm:spPr/>
      <dgm:t>
        <a:bodyPr/>
        <a:lstStyle/>
        <a:p>
          <a:endParaRPr lang="en-US"/>
        </a:p>
      </dgm:t>
    </dgm:pt>
    <dgm:pt modelId="{CD4E9974-F6A9-4515-A99D-1AEFCBA48525}">
      <dgm:prSet/>
      <dgm:spPr/>
      <dgm:t>
        <a:bodyPr/>
        <a:lstStyle/>
        <a:p>
          <a:r>
            <a:rPr lang="en-US" dirty="0" smtClean="0"/>
            <a:t>Industry Leaders</a:t>
          </a:r>
          <a:endParaRPr lang="en-US" dirty="0"/>
        </a:p>
      </dgm:t>
    </dgm:pt>
    <dgm:pt modelId="{61C4C47E-26F3-42C8-899B-F47B27C3BF1F}" type="parTrans" cxnId="{DDE01B17-A32A-4FF3-9D2C-906FD525B46E}">
      <dgm:prSet/>
      <dgm:spPr/>
      <dgm:t>
        <a:bodyPr/>
        <a:lstStyle/>
        <a:p>
          <a:endParaRPr lang="en-US"/>
        </a:p>
      </dgm:t>
    </dgm:pt>
    <dgm:pt modelId="{2EA41D49-7197-4E65-BC5D-0B48C72074F7}" type="sibTrans" cxnId="{DDE01B17-A32A-4FF3-9D2C-906FD525B46E}">
      <dgm:prSet/>
      <dgm:spPr/>
      <dgm:t>
        <a:bodyPr/>
        <a:lstStyle/>
        <a:p>
          <a:endParaRPr lang="en-US"/>
        </a:p>
      </dgm:t>
    </dgm:pt>
    <dgm:pt modelId="{F3F46935-96D0-45EA-AAD4-39882E4CA831}">
      <dgm:prSet/>
      <dgm:spPr/>
      <dgm:t>
        <a:bodyPr/>
        <a:lstStyle/>
        <a:p>
          <a:r>
            <a:rPr lang="en-US" dirty="0" smtClean="0"/>
            <a:t>Local Civic Reps</a:t>
          </a:r>
          <a:endParaRPr lang="en-US" dirty="0"/>
        </a:p>
      </dgm:t>
    </dgm:pt>
    <dgm:pt modelId="{6B33B86B-846F-4A6D-8A6B-FEA505B22F1A}" type="parTrans" cxnId="{0732C205-0234-402D-9EB1-EF0D824BF93C}">
      <dgm:prSet/>
      <dgm:spPr/>
      <dgm:t>
        <a:bodyPr/>
        <a:lstStyle/>
        <a:p>
          <a:endParaRPr lang="en-US"/>
        </a:p>
      </dgm:t>
    </dgm:pt>
    <dgm:pt modelId="{10F1F9F4-59E4-4D61-825B-4D918EFEF06D}" type="sibTrans" cxnId="{0732C205-0234-402D-9EB1-EF0D824BF93C}">
      <dgm:prSet/>
      <dgm:spPr/>
      <dgm:t>
        <a:bodyPr/>
        <a:lstStyle/>
        <a:p>
          <a:endParaRPr lang="en-US"/>
        </a:p>
      </dgm:t>
    </dgm:pt>
    <dgm:pt modelId="{61B7BA6F-A821-4E08-B153-972B1E124A60}" type="pres">
      <dgm:prSet presAssocID="{3615299A-151E-43A2-8C46-24E9C88F9F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659A5A-4042-45CF-9F1F-1FD985C121C8}" type="pres">
      <dgm:prSet presAssocID="{AC983E3E-B8C7-40D0-8B68-50B605A453F2}" presName="linNode" presStyleCnt="0"/>
      <dgm:spPr/>
    </dgm:pt>
    <dgm:pt modelId="{0FE32707-237F-4812-A5D6-C2F0D80507D3}" type="pres">
      <dgm:prSet presAssocID="{AC983E3E-B8C7-40D0-8B68-50B605A453F2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C6754-F30C-4A47-827A-825070958958}" type="pres">
      <dgm:prSet presAssocID="{AC983E3E-B8C7-40D0-8B68-50B605A453F2}" presName="bracket" presStyleLbl="parChTrans1D1" presStyleIdx="0" presStyleCnt="7"/>
      <dgm:spPr/>
    </dgm:pt>
    <dgm:pt modelId="{F2558318-9FFB-4878-8AA3-545351040B64}" type="pres">
      <dgm:prSet presAssocID="{AC983E3E-B8C7-40D0-8B68-50B605A453F2}" presName="spH" presStyleCnt="0"/>
      <dgm:spPr/>
    </dgm:pt>
    <dgm:pt modelId="{DA0C9BE7-369D-425A-BE7B-E0D259A01004}" type="pres">
      <dgm:prSet presAssocID="{49F24966-DDF5-4622-8EBB-424AB1C4A850}" presName="spV" presStyleCnt="0"/>
      <dgm:spPr/>
    </dgm:pt>
    <dgm:pt modelId="{A83D1AD5-CC09-4AE1-8F2C-A2832005D8AC}" type="pres">
      <dgm:prSet presAssocID="{716D3980-0CAB-4AF6-9004-2D84EBD06B95}" presName="linNode" presStyleCnt="0"/>
      <dgm:spPr/>
    </dgm:pt>
    <dgm:pt modelId="{04A1A24B-B987-420D-8B27-1F48C5E0C9C3}" type="pres">
      <dgm:prSet presAssocID="{716D3980-0CAB-4AF6-9004-2D84EBD06B95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752D6-5548-487C-A609-2BF80A7A1177}" type="pres">
      <dgm:prSet presAssocID="{716D3980-0CAB-4AF6-9004-2D84EBD06B95}" presName="bracket" presStyleLbl="parChTrans1D1" presStyleIdx="1" presStyleCnt="7"/>
      <dgm:spPr/>
    </dgm:pt>
    <dgm:pt modelId="{B15D41AA-7672-4F38-8366-35557A89D673}" type="pres">
      <dgm:prSet presAssocID="{716D3980-0CAB-4AF6-9004-2D84EBD06B95}" presName="spH" presStyleCnt="0"/>
      <dgm:spPr/>
    </dgm:pt>
    <dgm:pt modelId="{99264E48-A5E5-4469-A040-17C0D30504BE}" type="pres">
      <dgm:prSet presAssocID="{BFE4BB91-E3CD-4FBD-9D8D-3B83B0143F29}" presName="spV" presStyleCnt="0"/>
      <dgm:spPr/>
    </dgm:pt>
    <dgm:pt modelId="{ED9257E9-35EE-4FEB-BB0C-EB1BFE92A9B0}" type="pres">
      <dgm:prSet presAssocID="{B1777BE3-5DE8-4575-8A1C-CF8494DB9527}" presName="linNode" presStyleCnt="0"/>
      <dgm:spPr/>
    </dgm:pt>
    <dgm:pt modelId="{1355FC14-4BE5-4960-972A-7704374854B0}" type="pres">
      <dgm:prSet presAssocID="{B1777BE3-5DE8-4575-8A1C-CF8494DB9527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1E61B-8DB1-481C-8F6F-AC082EE322AB}" type="pres">
      <dgm:prSet presAssocID="{B1777BE3-5DE8-4575-8A1C-CF8494DB9527}" presName="bracket" presStyleLbl="parChTrans1D1" presStyleIdx="2" presStyleCnt="7"/>
      <dgm:spPr/>
    </dgm:pt>
    <dgm:pt modelId="{CF8E341A-AB34-4512-B81E-C7B4A848CBD1}" type="pres">
      <dgm:prSet presAssocID="{B1777BE3-5DE8-4575-8A1C-CF8494DB9527}" presName="spH" presStyleCnt="0"/>
      <dgm:spPr/>
    </dgm:pt>
    <dgm:pt modelId="{955E4284-9264-4DE6-BFC9-062CFE42F190}" type="pres">
      <dgm:prSet presAssocID="{0CA1D574-13B5-4C9C-BB43-79F77A14F485}" presName="spV" presStyleCnt="0"/>
      <dgm:spPr/>
    </dgm:pt>
    <dgm:pt modelId="{342518A2-C172-412D-A80A-DB0BE1253190}" type="pres">
      <dgm:prSet presAssocID="{4D6FB0FF-23EE-437E-A806-0F48430C9977}" presName="linNode" presStyleCnt="0"/>
      <dgm:spPr/>
    </dgm:pt>
    <dgm:pt modelId="{63DB8EE3-C7F4-4FD6-B5FE-D18DE3CC8278}" type="pres">
      <dgm:prSet presAssocID="{4D6FB0FF-23EE-437E-A806-0F48430C9977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D462F-66D3-4399-B338-DA282E9B1F80}" type="pres">
      <dgm:prSet presAssocID="{4D6FB0FF-23EE-437E-A806-0F48430C9977}" presName="bracket" presStyleLbl="parChTrans1D1" presStyleIdx="3" presStyleCnt="7"/>
      <dgm:spPr/>
    </dgm:pt>
    <dgm:pt modelId="{CD582CBC-1152-4332-BE26-49694D505769}" type="pres">
      <dgm:prSet presAssocID="{4D6FB0FF-23EE-437E-A806-0F48430C9977}" presName="spH" presStyleCnt="0"/>
      <dgm:spPr/>
    </dgm:pt>
    <dgm:pt modelId="{DE528C39-8DD0-48AE-BEDC-C80D24C5EC1D}" type="pres">
      <dgm:prSet presAssocID="{5B2BC0A6-E5ED-46EE-BE47-170CAE5C8525}" presName="spV" presStyleCnt="0"/>
      <dgm:spPr/>
    </dgm:pt>
    <dgm:pt modelId="{E488EDCF-815F-40E4-8A04-C764AE0F7ACB}" type="pres">
      <dgm:prSet presAssocID="{0768738A-B0F8-4DEF-B2F3-381B47592175}" presName="linNode" presStyleCnt="0"/>
      <dgm:spPr/>
    </dgm:pt>
    <dgm:pt modelId="{4D19D500-F1DC-441A-9227-19690477E11F}" type="pres">
      <dgm:prSet presAssocID="{0768738A-B0F8-4DEF-B2F3-381B47592175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9605E-64A7-437D-B690-4AB8BCFD0390}" type="pres">
      <dgm:prSet presAssocID="{0768738A-B0F8-4DEF-B2F3-381B47592175}" presName="bracket" presStyleLbl="parChTrans1D1" presStyleIdx="4" presStyleCnt="7"/>
      <dgm:spPr/>
    </dgm:pt>
    <dgm:pt modelId="{999032B3-8ED0-429C-B977-DEADD9C5D95B}" type="pres">
      <dgm:prSet presAssocID="{0768738A-B0F8-4DEF-B2F3-381B47592175}" presName="spH" presStyleCnt="0"/>
      <dgm:spPr/>
    </dgm:pt>
    <dgm:pt modelId="{19F6CDDE-172F-432B-B063-7921FAE867E6}" type="pres">
      <dgm:prSet presAssocID="{33CBCA17-CDA5-47D2-A595-EDE3DD28DF26}" presName="spV" presStyleCnt="0"/>
      <dgm:spPr/>
    </dgm:pt>
    <dgm:pt modelId="{A5136371-629F-496C-8CBD-A9ABDCC7B279}" type="pres">
      <dgm:prSet presAssocID="{CD4E9974-F6A9-4515-A99D-1AEFCBA48525}" presName="linNode" presStyleCnt="0"/>
      <dgm:spPr/>
    </dgm:pt>
    <dgm:pt modelId="{D76204AB-2E96-432A-BCA1-12E1A94B338C}" type="pres">
      <dgm:prSet presAssocID="{CD4E9974-F6A9-4515-A99D-1AEFCBA48525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9BFC2-BD3F-4E32-8428-B3A424F2129B}" type="pres">
      <dgm:prSet presAssocID="{CD4E9974-F6A9-4515-A99D-1AEFCBA48525}" presName="bracket" presStyleLbl="parChTrans1D1" presStyleIdx="5" presStyleCnt="7"/>
      <dgm:spPr/>
    </dgm:pt>
    <dgm:pt modelId="{4CEE93E4-A0A5-4BB5-9E9D-2A9340162D14}" type="pres">
      <dgm:prSet presAssocID="{CD4E9974-F6A9-4515-A99D-1AEFCBA48525}" presName="spH" presStyleCnt="0"/>
      <dgm:spPr/>
    </dgm:pt>
    <dgm:pt modelId="{49588541-07DC-4B74-9BA3-249DEF47F421}" type="pres">
      <dgm:prSet presAssocID="{2EA41D49-7197-4E65-BC5D-0B48C72074F7}" presName="spV" presStyleCnt="0"/>
      <dgm:spPr/>
    </dgm:pt>
    <dgm:pt modelId="{88C9D29A-37D4-4786-A263-05FEED8B3246}" type="pres">
      <dgm:prSet presAssocID="{F3F46935-96D0-45EA-AAD4-39882E4CA831}" presName="linNode" presStyleCnt="0"/>
      <dgm:spPr/>
    </dgm:pt>
    <dgm:pt modelId="{8658AA00-812D-4D0C-8E3F-9C09E4D04859}" type="pres">
      <dgm:prSet presAssocID="{F3F46935-96D0-45EA-AAD4-39882E4CA831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72AED-20EF-45E4-BC31-980B018D812C}" type="pres">
      <dgm:prSet presAssocID="{F3F46935-96D0-45EA-AAD4-39882E4CA831}" presName="bracket" presStyleLbl="parChTrans1D1" presStyleIdx="6" presStyleCnt="7"/>
      <dgm:spPr/>
    </dgm:pt>
    <dgm:pt modelId="{4E08705F-9443-4C5A-90A3-4A659A9FE187}" type="pres">
      <dgm:prSet presAssocID="{F3F46935-96D0-45EA-AAD4-39882E4CA831}" presName="spH" presStyleCnt="0"/>
      <dgm:spPr/>
    </dgm:pt>
  </dgm:ptLst>
  <dgm:cxnLst>
    <dgm:cxn modelId="{D7E6ABE0-2648-4012-B05F-772AA10FAFE8}" srcId="{3615299A-151E-43A2-8C46-24E9C88F9F7F}" destId="{AC983E3E-B8C7-40D0-8B68-50B605A453F2}" srcOrd="0" destOrd="0" parTransId="{634A69BA-CD97-4427-B52F-56E6D5DE092D}" sibTransId="{49F24966-DDF5-4622-8EBB-424AB1C4A850}"/>
    <dgm:cxn modelId="{DE5048C7-EC26-4A56-A40E-8372DFA787DD}" type="presOf" srcId="{3615299A-151E-43A2-8C46-24E9C88F9F7F}" destId="{61B7BA6F-A821-4E08-B153-972B1E124A60}" srcOrd="0" destOrd="0" presId="urn:diagrams.loki3.com/BracketList+Icon"/>
    <dgm:cxn modelId="{8938579C-194B-460F-9D4C-C2172B7E79D8}" srcId="{3615299A-151E-43A2-8C46-24E9C88F9F7F}" destId="{716D3980-0CAB-4AF6-9004-2D84EBD06B95}" srcOrd="1" destOrd="0" parTransId="{C90C47E8-7C2E-4A1F-BD1B-77F7FAC241C3}" sibTransId="{BFE4BB91-E3CD-4FBD-9D8D-3B83B0143F29}"/>
    <dgm:cxn modelId="{56CAC0E2-2E7D-431D-ACD8-90F73B786D11}" type="presOf" srcId="{0768738A-B0F8-4DEF-B2F3-381B47592175}" destId="{4D19D500-F1DC-441A-9227-19690477E11F}" srcOrd="0" destOrd="0" presId="urn:diagrams.loki3.com/BracketList+Icon"/>
    <dgm:cxn modelId="{EB50FA6B-CEAA-47A7-8552-FF71111FB47B}" type="presOf" srcId="{AC983E3E-B8C7-40D0-8B68-50B605A453F2}" destId="{0FE32707-237F-4812-A5D6-C2F0D80507D3}" srcOrd="0" destOrd="0" presId="urn:diagrams.loki3.com/BracketList+Icon"/>
    <dgm:cxn modelId="{91C62BF3-1300-46A6-86CE-F1C7E5AC56A3}" type="presOf" srcId="{B1777BE3-5DE8-4575-8A1C-CF8494DB9527}" destId="{1355FC14-4BE5-4960-972A-7704374854B0}" srcOrd="0" destOrd="0" presId="urn:diagrams.loki3.com/BracketList+Icon"/>
    <dgm:cxn modelId="{8DE2CD23-C00C-4426-833F-AD3AE89FE313}" type="presOf" srcId="{CD4E9974-F6A9-4515-A99D-1AEFCBA48525}" destId="{D76204AB-2E96-432A-BCA1-12E1A94B338C}" srcOrd="0" destOrd="0" presId="urn:diagrams.loki3.com/BracketList+Icon"/>
    <dgm:cxn modelId="{6B2C3972-91F6-416B-8473-2252BBA57E7E}" srcId="{3615299A-151E-43A2-8C46-24E9C88F9F7F}" destId="{0768738A-B0F8-4DEF-B2F3-381B47592175}" srcOrd="4" destOrd="0" parTransId="{4E9FB3CE-A57C-405F-A727-D550183C6E22}" sibTransId="{33CBCA17-CDA5-47D2-A595-EDE3DD28DF26}"/>
    <dgm:cxn modelId="{0732C205-0234-402D-9EB1-EF0D824BF93C}" srcId="{3615299A-151E-43A2-8C46-24E9C88F9F7F}" destId="{F3F46935-96D0-45EA-AAD4-39882E4CA831}" srcOrd="6" destOrd="0" parTransId="{6B33B86B-846F-4A6D-8A6B-FEA505B22F1A}" sibTransId="{10F1F9F4-59E4-4D61-825B-4D918EFEF06D}"/>
    <dgm:cxn modelId="{00532DBF-FD0C-4508-A24B-DB06717FE592}" srcId="{3615299A-151E-43A2-8C46-24E9C88F9F7F}" destId="{4D6FB0FF-23EE-437E-A806-0F48430C9977}" srcOrd="3" destOrd="0" parTransId="{5F2A7323-38F3-4F0D-8475-CCC029AF70C8}" sibTransId="{5B2BC0A6-E5ED-46EE-BE47-170CAE5C8525}"/>
    <dgm:cxn modelId="{5BFBF551-6C0D-49C1-907B-141FF63E0DB1}" type="presOf" srcId="{4D6FB0FF-23EE-437E-A806-0F48430C9977}" destId="{63DB8EE3-C7F4-4FD6-B5FE-D18DE3CC8278}" srcOrd="0" destOrd="0" presId="urn:diagrams.loki3.com/BracketList+Icon"/>
    <dgm:cxn modelId="{A216D3FB-A516-469A-B859-B16288A26D91}" srcId="{3615299A-151E-43A2-8C46-24E9C88F9F7F}" destId="{B1777BE3-5DE8-4575-8A1C-CF8494DB9527}" srcOrd="2" destOrd="0" parTransId="{1E5589C6-B2FC-4EBC-B877-880930BD03DC}" sibTransId="{0CA1D574-13B5-4C9C-BB43-79F77A14F485}"/>
    <dgm:cxn modelId="{34E3D87C-23B9-4CBE-9219-9913C8CD6532}" type="presOf" srcId="{F3F46935-96D0-45EA-AAD4-39882E4CA831}" destId="{8658AA00-812D-4D0C-8E3F-9C09E4D04859}" srcOrd="0" destOrd="0" presId="urn:diagrams.loki3.com/BracketList+Icon"/>
    <dgm:cxn modelId="{DDE01B17-A32A-4FF3-9D2C-906FD525B46E}" srcId="{3615299A-151E-43A2-8C46-24E9C88F9F7F}" destId="{CD4E9974-F6A9-4515-A99D-1AEFCBA48525}" srcOrd="5" destOrd="0" parTransId="{61C4C47E-26F3-42C8-899B-F47B27C3BF1F}" sibTransId="{2EA41D49-7197-4E65-BC5D-0B48C72074F7}"/>
    <dgm:cxn modelId="{E837567E-AC97-4E48-A6CD-54FCDC69D707}" type="presOf" srcId="{716D3980-0CAB-4AF6-9004-2D84EBD06B95}" destId="{04A1A24B-B987-420D-8B27-1F48C5E0C9C3}" srcOrd="0" destOrd="0" presId="urn:diagrams.loki3.com/BracketList+Icon"/>
    <dgm:cxn modelId="{A27C0925-8ECB-4D43-9FEE-C7339CE172CF}" type="presParOf" srcId="{61B7BA6F-A821-4E08-B153-972B1E124A60}" destId="{2F659A5A-4042-45CF-9F1F-1FD985C121C8}" srcOrd="0" destOrd="0" presId="urn:diagrams.loki3.com/BracketList+Icon"/>
    <dgm:cxn modelId="{6469B83A-1213-4E92-A26F-B86F1940D252}" type="presParOf" srcId="{2F659A5A-4042-45CF-9F1F-1FD985C121C8}" destId="{0FE32707-237F-4812-A5D6-C2F0D80507D3}" srcOrd="0" destOrd="0" presId="urn:diagrams.loki3.com/BracketList+Icon"/>
    <dgm:cxn modelId="{E94B3FAB-306D-40DC-94FB-E8C8F538C288}" type="presParOf" srcId="{2F659A5A-4042-45CF-9F1F-1FD985C121C8}" destId="{921C6754-F30C-4A47-827A-825070958958}" srcOrd="1" destOrd="0" presId="urn:diagrams.loki3.com/BracketList+Icon"/>
    <dgm:cxn modelId="{5F13092B-DC65-456B-BBDC-A1070E3743BA}" type="presParOf" srcId="{2F659A5A-4042-45CF-9F1F-1FD985C121C8}" destId="{F2558318-9FFB-4878-8AA3-545351040B64}" srcOrd="2" destOrd="0" presId="urn:diagrams.loki3.com/BracketList+Icon"/>
    <dgm:cxn modelId="{1953C3FB-82B1-439D-B39A-27651CCFC53F}" type="presParOf" srcId="{61B7BA6F-A821-4E08-B153-972B1E124A60}" destId="{DA0C9BE7-369D-425A-BE7B-E0D259A01004}" srcOrd="1" destOrd="0" presId="urn:diagrams.loki3.com/BracketList+Icon"/>
    <dgm:cxn modelId="{767ED341-5C7B-45BC-B866-66FBE1AB61F7}" type="presParOf" srcId="{61B7BA6F-A821-4E08-B153-972B1E124A60}" destId="{A83D1AD5-CC09-4AE1-8F2C-A2832005D8AC}" srcOrd="2" destOrd="0" presId="urn:diagrams.loki3.com/BracketList+Icon"/>
    <dgm:cxn modelId="{0DAE052F-1FE0-40FF-8BE8-DC6319234CB2}" type="presParOf" srcId="{A83D1AD5-CC09-4AE1-8F2C-A2832005D8AC}" destId="{04A1A24B-B987-420D-8B27-1F48C5E0C9C3}" srcOrd="0" destOrd="0" presId="urn:diagrams.loki3.com/BracketList+Icon"/>
    <dgm:cxn modelId="{277A7059-8884-4929-9A64-52DF7270EF8E}" type="presParOf" srcId="{A83D1AD5-CC09-4AE1-8F2C-A2832005D8AC}" destId="{E59752D6-5548-487C-A609-2BF80A7A1177}" srcOrd="1" destOrd="0" presId="urn:diagrams.loki3.com/BracketList+Icon"/>
    <dgm:cxn modelId="{8D891159-D873-4C28-A759-224873D35A9E}" type="presParOf" srcId="{A83D1AD5-CC09-4AE1-8F2C-A2832005D8AC}" destId="{B15D41AA-7672-4F38-8366-35557A89D673}" srcOrd="2" destOrd="0" presId="urn:diagrams.loki3.com/BracketList+Icon"/>
    <dgm:cxn modelId="{ABD44340-B686-4A25-988F-B1701BC63DC1}" type="presParOf" srcId="{61B7BA6F-A821-4E08-B153-972B1E124A60}" destId="{99264E48-A5E5-4469-A040-17C0D30504BE}" srcOrd="3" destOrd="0" presId="urn:diagrams.loki3.com/BracketList+Icon"/>
    <dgm:cxn modelId="{2231CC58-A502-42AD-9848-5DE94BE25FE8}" type="presParOf" srcId="{61B7BA6F-A821-4E08-B153-972B1E124A60}" destId="{ED9257E9-35EE-4FEB-BB0C-EB1BFE92A9B0}" srcOrd="4" destOrd="0" presId="urn:diagrams.loki3.com/BracketList+Icon"/>
    <dgm:cxn modelId="{471E05C5-3999-4D87-934A-3A9151D2828E}" type="presParOf" srcId="{ED9257E9-35EE-4FEB-BB0C-EB1BFE92A9B0}" destId="{1355FC14-4BE5-4960-972A-7704374854B0}" srcOrd="0" destOrd="0" presId="urn:diagrams.loki3.com/BracketList+Icon"/>
    <dgm:cxn modelId="{F1DA3EA9-1632-46E5-A292-D78337BBAD8F}" type="presParOf" srcId="{ED9257E9-35EE-4FEB-BB0C-EB1BFE92A9B0}" destId="{67A1E61B-8DB1-481C-8F6F-AC082EE322AB}" srcOrd="1" destOrd="0" presId="urn:diagrams.loki3.com/BracketList+Icon"/>
    <dgm:cxn modelId="{0E9973E4-4E10-446E-A92B-E120066B8C28}" type="presParOf" srcId="{ED9257E9-35EE-4FEB-BB0C-EB1BFE92A9B0}" destId="{CF8E341A-AB34-4512-B81E-C7B4A848CBD1}" srcOrd="2" destOrd="0" presId="urn:diagrams.loki3.com/BracketList+Icon"/>
    <dgm:cxn modelId="{15F5FF9A-4532-492B-922C-68118CE76F51}" type="presParOf" srcId="{61B7BA6F-A821-4E08-B153-972B1E124A60}" destId="{955E4284-9264-4DE6-BFC9-062CFE42F190}" srcOrd="5" destOrd="0" presId="urn:diagrams.loki3.com/BracketList+Icon"/>
    <dgm:cxn modelId="{C3C43B23-E675-4A52-9298-CF5D546415D7}" type="presParOf" srcId="{61B7BA6F-A821-4E08-B153-972B1E124A60}" destId="{342518A2-C172-412D-A80A-DB0BE1253190}" srcOrd="6" destOrd="0" presId="urn:diagrams.loki3.com/BracketList+Icon"/>
    <dgm:cxn modelId="{55CEF136-BD3D-44CD-BE44-D0DA7BD23FE1}" type="presParOf" srcId="{342518A2-C172-412D-A80A-DB0BE1253190}" destId="{63DB8EE3-C7F4-4FD6-B5FE-D18DE3CC8278}" srcOrd="0" destOrd="0" presId="urn:diagrams.loki3.com/BracketList+Icon"/>
    <dgm:cxn modelId="{5D3619DE-4CC3-4E3B-81D2-9B26FE5FE551}" type="presParOf" srcId="{342518A2-C172-412D-A80A-DB0BE1253190}" destId="{C88D462F-66D3-4399-B338-DA282E9B1F80}" srcOrd="1" destOrd="0" presId="urn:diagrams.loki3.com/BracketList+Icon"/>
    <dgm:cxn modelId="{B4E7F8DB-DF36-4FD6-836C-4DBD5B403E16}" type="presParOf" srcId="{342518A2-C172-412D-A80A-DB0BE1253190}" destId="{CD582CBC-1152-4332-BE26-49694D505769}" srcOrd="2" destOrd="0" presId="urn:diagrams.loki3.com/BracketList+Icon"/>
    <dgm:cxn modelId="{EC6489D2-A18E-47CA-958A-71FED01212DA}" type="presParOf" srcId="{61B7BA6F-A821-4E08-B153-972B1E124A60}" destId="{DE528C39-8DD0-48AE-BEDC-C80D24C5EC1D}" srcOrd="7" destOrd="0" presId="urn:diagrams.loki3.com/BracketList+Icon"/>
    <dgm:cxn modelId="{934A02C4-D13C-4CDA-9A32-9E6F21D8E8B9}" type="presParOf" srcId="{61B7BA6F-A821-4E08-B153-972B1E124A60}" destId="{E488EDCF-815F-40E4-8A04-C764AE0F7ACB}" srcOrd="8" destOrd="0" presId="urn:diagrams.loki3.com/BracketList+Icon"/>
    <dgm:cxn modelId="{4BBC6377-EE49-4FE1-9401-B8E0A3708E17}" type="presParOf" srcId="{E488EDCF-815F-40E4-8A04-C764AE0F7ACB}" destId="{4D19D500-F1DC-441A-9227-19690477E11F}" srcOrd="0" destOrd="0" presId="urn:diagrams.loki3.com/BracketList+Icon"/>
    <dgm:cxn modelId="{3EB32275-0E03-4B7C-889C-4828285581D8}" type="presParOf" srcId="{E488EDCF-815F-40E4-8A04-C764AE0F7ACB}" destId="{1029605E-64A7-437D-B690-4AB8BCFD0390}" srcOrd="1" destOrd="0" presId="urn:diagrams.loki3.com/BracketList+Icon"/>
    <dgm:cxn modelId="{6DF33AA1-499F-49F8-8242-99247D9F0D77}" type="presParOf" srcId="{E488EDCF-815F-40E4-8A04-C764AE0F7ACB}" destId="{999032B3-8ED0-429C-B977-DEADD9C5D95B}" srcOrd="2" destOrd="0" presId="urn:diagrams.loki3.com/BracketList+Icon"/>
    <dgm:cxn modelId="{E2170FE9-A84F-483A-81EA-8E4BB51C3DA8}" type="presParOf" srcId="{61B7BA6F-A821-4E08-B153-972B1E124A60}" destId="{19F6CDDE-172F-432B-B063-7921FAE867E6}" srcOrd="9" destOrd="0" presId="urn:diagrams.loki3.com/BracketList+Icon"/>
    <dgm:cxn modelId="{FF942289-BD21-44D5-A52E-AF2AE7BEE1FE}" type="presParOf" srcId="{61B7BA6F-A821-4E08-B153-972B1E124A60}" destId="{A5136371-629F-496C-8CBD-A9ABDCC7B279}" srcOrd="10" destOrd="0" presId="urn:diagrams.loki3.com/BracketList+Icon"/>
    <dgm:cxn modelId="{9C53ABA1-EF0E-4151-9AD2-4ED66A939917}" type="presParOf" srcId="{A5136371-629F-496C-8CBD-A9ABDCC7B279}" destId="{D76204AB-2E96-432A-BCA1-12E1A94B338C}" srcOrd="0" destOrd="0" presId="urn:diagrams.loki3.com/BracketList+Icon"/>
    <dgm:cxn modelId="{01EF45BE-2471-4CCA-97FD-6DCDFB74298A}" type="presParOf" srcId="{A5136371-629F-496C-8CBD-A9ABDCC7B279}" destId="{49E9BFC2-BD3F-4E32-8428-B3A424F2129B}" srcOrd="1" destOrd="0" presId="urn:diagrams.loki3.com/BracketList+Icon"/>
    <dgm:cxn modelId="{BD268AD9-B482-4D43-B07F-ED683CC9BF75}" type="presParOf" srcId="{A5136371-629F-496C-8CBD-A9ABDCC7B279}" destId="{4CEE93E4-A0A5-4BB5-9E9D-2A9340162D14}" srcOrd="2" destOrd="0" presId="urn:diagrams.loki3.com/BracketList+Icon"/>
    <dgm:cxn modelId="{CB6EAE37-0AA3-4CAC-A9F3-225D3A694CC0}" type="presParOf" srcId="{61B7BA6F-A821-4E08-B153-972B1E124A60}" destId="{49588541-07DC-4B74-9BA3-249DEF47F421}" srcOrd="11" destOrd="0" presId="urn:diagrams.loki3.com/BracketList+Icon"/>
    <dgm:cxn modelId="{2A711FB3-88B3-481F-BD4A-CA7BDDA0BC8D}" type="presParOf" srcId="{61B7BA6F-A821-4E08-B153-972B1E124A60}" destId="{88C9D29A-37D4-4786-A263-05FEED8B3246}" srcOrd="12" destOrd="0" presId="urn:diagrams.loki3.com/BracketList+Icon"/>
    <dgm:cxn modelId="{6245DC19-D375-4AC1-AB3E-E20472D87BA5}" type="presParOf" srcId="{88C9D29A-37D4-4786-A263-05FEED8B3246}" destId="{8658AA00-812D-4D0C-8E3F-9C09E4D04859}" srcOrd="0" destOrd="0" presId="urn:diagrams.loki3.com/BracketList+Icon"/>
    <dgm:cxn modelId="{79B16B5B-42C9-439E-81A7-C62565155767}" type="presParOf" srcId="{88C9D29A-37D4-4786-A263-05FEED8B3246}" destId="{41D72AED-20EF-45E4-BC31-980B018D812C}" srcOrd="1" destOrd="0" presId="urn:diagrams.loki3.com/BracketList+Icon"/>
    <dgm:cxn modelId="{2DF2F800-928F-489F-AF41-733BA81C0624}" type="presParOf" srcId="{88C9D29A-37D4-4786-A263-05FEED8B3246}" destId="{4E08705F-9443-4C5A-90A3-4A659A9FE187}" srcOrd="2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52260-0BFA-B14C-9D2A-58367EA77EF8}">
      <dsp:nvSpPr>
        <dsp:cNvPr id="0" name=""/>
        <dsp:cNvSpPr/>
      </dsp:nvSpPr>
      <dsp:spPr>
        <a:xfrm>
          <a:off x="3570" y="2218283"/>
          <a:ext cx="1561296" cy="980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LMI Analysis</a:t>
          </a:r>
          <a:endParaRPr lang="en-US" sz="1800" kern="1200" dirty="0"/>
        </a:p>
      </dsp:txBody>
      <dsp:txXfrm>
        <a:off x="32293" y="2247006"/>
        <a:ext cx="1503850" cy="923243"/>
      </dsp:txXfrm>
    </dsp:sp>
    <dsp:sp modelId="{88947935-CEC2-094C-8547-3F70A6F2DAC0}">
      <dsp:nvSpPr>
        <dsp:cNvPr id="0" name=""/>
        <dsp:cNvSpPr/>
      </dsp:nvSpPr>
      <dsp:spPr>
        <a:xfrm>
          <a:off x="1720996" y="2515027"/>
          <a:ext cx="330994" cy="387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20996" y="2592467"/>
        <a:ext cx="231696" cy="232321"/>
      </dsp:txXfrm>
    </dsp:sp>
    <dsp:sp modelId="{387DBE5A-4A7B-4D4B-A05B-F4934E33E621}">
      <dsp:nvSpPr>
        <dsp:cNvPr id="0" name=""/>
        <dsp:cNvSpPr/>
      </dsp:nvSpPr>
      <dsp:spPr>
        <a:xfrm>
          <a:off x="2189385" y="2218283"/>
          <a:ext cx="1561296" cy="980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Regional Program Inventory</a:t>
          </a:r>
          <a:endParaRPr lang="en-US" sz="1800" kern="1200" dirty="0"/>
        </a:p>
      </dsp:txBody>
      <dsp:txXfrm>
        <a:off x="2218108" y="2247006"/>
        <a:ext cx="1503850" cy="923243"/>
      </dsp:txXfrm>
    </dsp:sp>
    <dsp:sp modelId="{75913C96-4FF0-954F-B892-327D62B43D5F}">
      <dsp:nvSpPr>
        <dsp:cNvPr id="0" name=""/>
        <dsp:cNvSpPr/>
      </dsp:nvSpPr>
      <dsp:spPr>
        <a:xfrm>
          <a:off x="3906811" y="2515027"/>
          <a:ext cx="330994" cy="387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06811" y="2592467"/>
        <a:ext cx="231696" cy="232321"/>
      </dsp:txXfrm>
    </dsp:sp>
    <dsp:sp modelId="{42E256F9-F1C5-5542-A102-C137D5287AF6}">
      <dsp:nvSpPr>
        <dsp:cNvPr id="0" name=""/>
        <dsp:cNvSpPr/>
      </dsp:nvSpPr>
      <dsp:spPr>
        <a:xfrm>
          <a:off x="4375200" y="2218283"/>
          <a:ext cx="1561296" cy="980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Input from partners</a:t>
          </a:r>
          <a:endParaRPr lang="en-US" sz="1800" kern="1200" dirty="0"/>
        </a:p>
      </dsp:txBody>
      <dsp:txXfrm>
        <a:off x="4403923" y="2247006"/>
        <a:ext cx="1503850" cy="923243"/>
      </dsp:txXfrm>
    </dsp:sp>
    <dsp:sp modelId="{19F210AA-589B-BC45-80FD-7ECC63306B68}">
      <dsp:nvSpPr>
        <dsp:cNvPr id="0" name=""/>
        <dsp:cNvSpPr/>
      </dsp:nvSpPr>
      <dsp:spPr>
        <a:xfrm>
          <a:off x="6092626" y="2515027"/>
          <a:ext cx="330994" cy="387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092626" y="2592467"/>
        <a:ext cx="231696" cy="232321"/>
      </dsp:txXfrm>
    </dsp:sp>
    <dsp:sp modelId="{FC1DC294-A413-BC4B-B404-04E045C20CC2}">
      <dsp:nvSpPr>
        <dsp:cNvPr id="0" name=""/>
        <dsp:cNvSpPr/>
      </dsp:nvSpPr>
      <dsp:spPr>
        <a:xfrm>
          <a:off x="6561015" y="2218283"/>
          <a:ext cx="1561296" cy="980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 regional program inventory</a:t>
          </a:r>
          <a:endParaRPr lang="en-US" sz="1800" kern="1200" dirty="0"/>
        </a:p>
      </dsp:txBody>
      <dsp:txXfrm>
        <a:off x="6589738" y="2247006"/>
        <a:ext cx="1503850" cy="923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52260-0BFA-B14C-9D2A-58367EA77EF8}">
      <dsp:nvSpPr>
        <dsp:cNvPr id="0" name=""/>
        <dsp:cNvSpPr/>
      </dsp:nvSpPr>
      <dsp:spPr>
        <a:xfrm>
          <a:off x="3570" y="2042637"/>
          <a:ext cx="1561296" cy="1331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Goals &amp; Priorities</a:t>
          </a:r>
          <a:endParaRPr lang="en-US" sz="1800" kern="1200" dirty="0"/>
        </a:p>
      </dsp:txBody>
      <dsp:txXfrm>
        <a:off x="42582" y="2081649"/>
        <a:ext cx="1483272" cy="1253956"/>
      </dsp:txXfrm>
    </dsp:sp>
    <dsp:sp modelId="{88947935-CEC2-094C-8547-3F70A6F2DAC0}">
      <dsp:nvSpPr>
        <dsp:cNvPr id="0" name=""/>
        <dsp:cNvSpPr/>
      </dsp:nvSpPr>
      <dsp:spPr>
        <a:xfrm>
          <a:off x="1720996" y="2515027"/>
          <a:ext cx="330994" cy="387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20996" y="2592467"/>
        <a:ext cx="231696" cy="232321"/>
      </dsp:txXfrm>
    </dsp:sp>
    <dsp:sp modelId="{387DBE5A-4A7B-4D4B-A05B-F4934E33E621}">
      <dsp:nvSpPr>
        <dsp:cNvPr id="0" name=""/>
        <dsp:cNvSpPr/>
      </dsp:nvSpPr>
      <dsp:spPr>
        <a:xfrm>
          <a:off x="2189385" y="2042637"/>
          <a:ext cx="1561296" cy="1331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Regional Program Inventory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LMI Analysis</a:t>
          </a:r>
          <a:endParaRPr lang="en-US" sz="1800" kern="1200" dirty="0"/>
        </a:p>
      </dsp:txBody>
      <dsp:txXfrm>
        <a:off x="2228397" y="2081649"/>
        <a:ext cx="1483272" cy="1253956"/>
      </dsp:txXfrm>
    </dsp:sp>
    <dsp:sp modelId="{75913C96-4FF0-954F-B892-327D62B43D5F}">
      <dsp:nvSpPr>
        <dsp:cNvPr id="0" name=""/>
        <dsp:cNvSpPr/>
      </dsp:nvSpPr>
      <dsp:spPr>
        <a:xfrm>
          <a:off x="3906811" y="2515027"/>
          <a:ext cx="330994" cy="387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06811" y="2592467"/>
        <a:ext cx="231696" cy="232321"/>
      </dsp:txXfrm>
    </dsp:sp>
    <dsp:sp modelId="{42E256F9-F1C5-5542-A102-C137D5287AF6}">
      <dsp:nvSpPr>
        <dsp:cNvPr id="0" name=""/>
        <dsp:cNvSpPr/>
      </dsp:nvSpPr>
      <dsp:spPr>
        <a:xfrm>
          <a:off x="4375200" y="2042637"/>
          <a:ext cx="1561296" cy="1331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Input from partners</a:t>
          </a:r>
          <a:endParaRPr lang="en-US" sz="1800" kern="1200" dirty="0"/>
        </a:p>
      </dsp:txBody>
      <dsp:txXfrm>
        <a:off x="4414212" y="2081649"/>
        <a:ext cx="1483272" cy="1253956"/>
      </dsp:txXfrm>
    </dsp:sp>
    <dsp:sp modelId="{19F210AA-589B-BC45-80FD-7ECC63306B68}">
      <dsp:nvSpPr>
        <dsp:cNvPr id="0" name=""/>
        <dsp:cNvSpPr/>
      </dsp:nvSpPr>
      <dsp:spPr>
        <a:xfrm>
          <a:off x="6092626" y="2515027"/>
          <a:ext cx="330994" cy="387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092626" y="2592467"/>
        <a:ext cx="231696" cy="232321"/>
      </dsp:txXfrm>
    </dsp:sp>
    <dsp:sp modelId="{FC1DC294-A413-BC4B-B404-04E045C20CC2}">
      <dsp:nvSpPr>
        <dsp:cNvPr id="0" name=""/>
        <dsp:cNvSpPr/>
      </dsp:nvSpPr>
      <dsp:spPr>
        <a:xfrm>
          <a:off x="6561015" y="2042637"/>
          <a:ext cx="1561296" cy="1331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 regional program inventory</a:t>
          </a:r>
          <a:endParaRPr lang="en-US" sz="1800" kern="1200" dirty="0"/>
        </a:p>
      </dsp:txBody>
      <dsp:txXfrm>
        <a:off x="6600027" y="2081649"/>
        <a:ext cx="1483272" cy="1253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23B62-2F54-4B47-90F4-6EAE76B596F2}">
      <dsp:nvSpPr>
        <dsp:cNvPr id="0" name=""/>
        <dsp:cNvSpPr/>
      </dsp:nvSpPr>
      <dsp:spPr>
        <a:xfrm>
          <a:off x="713744" y="38095"/>
          <a:ext cx="906140" cy="9061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896B9-E89C-42AC-97F2-9FBF9AB2F384}">
      <dsp:nvSpPr>
        <dsp:cNvPr id="0" name=""/>
        <dsp:cNvSpPr/>
      </dsp:nvSpPr>
      <dsp:spPr>
        <a:xfrm>
          <a:off x="804358" y="128709"/>
          <a:ext cx="724912" cy="724912"/>
        </a:xfrm>
        <a:prstGeom prst="chord">
          <a:avLst>
            <a:gd name="adj1" fmla="val 0"/>
            <a:gd name="adj2" fmla="val 10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EE75A-D877-4451-8A8B-7C4125C63F87}">
      <dsp:nvSpPr>
        <dsp:cNvPr id="0" name=""/>
        <dsp:cNvSpPr/>
      </dsp:nvSpPr>
      <dsp:spPr>
        <a:xfrm>
          <a:off x="1808664" y="985687"/>
          <a:ext cx="2680666" cy="244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CTE </a:t>
          </a:r>
          <a:r>
            <a:rPr lang="en-US" sz="2200" kern="1200" dirty="0" smtClean="0"/>
            <a:t>Enrollment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Completion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Transfer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Employment rates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Employment in field of study</a:t>
          </a:r>
          <a:endParaRPr lang="en-US" sz="2200" kern="1200" dirty="0"/>
        </a:p>
      </dsp:txBody>
      <dsp:txXfrm>
        <a:off x="1808664" y="985687"/>
        <a:ext cx="2680666" cy="2441759"/>
      </dsp:txXfrm>
    </dsp:sp>
    <dsp:sp modelId="{D8BF2618-E81C-4BB6-8B33-8900979E327E}">
      <dsp:nvSpPr>
        <dsp:cNvPr id="0" name=""/>
        <dsp:cNvSpPr/>
      </dsp:nvSpPr>
      <dsp:spPr>
        <a:xfrm>
          <a:off x="1808664" y="38095"/>
          <a:ext cx="2680666" cy="90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0000"/>
              </a:solidFill>
            </a:rPr>
            <a:t>Quantity </a:t>
          </a:r>
          <a:r>
            <a:rPr lang="en-US" sz="3000" kern="1200" dirty="0" smtClean="0">
              <a:solidFill>
                <a:srgbClr val="FF0000"/>
              </a:solidFill>
            </a:rPr>
            <a:t>(More)</a:t>
          </a:r>
          <a:endParaRPr lang="en-US" sz="3000" kern="1200" dirty="0">
            <a:solidFill>
              <a:srgbClr val="FF0000"/>
            </a:solidFill>
          </a:endParaRPr>
        </a:p>
      </dsp:txBody>
      <dsp:txXfrm>
        <a:off x="1808664" y="38095"/>
        <a:ext cx="2680666" cy="906140"/>
      </dsp:txXfrm>
    </dsp:sp>
    <dsp:sp modelId="{77E7436B-AA07-4A68-B2EB-9BFD51C9681D}">
      <dsp:nvSpPr>
        <dsp:cNvPr id="0" name=""/>
        <dsp:cNvSpPr/>
      </dsp:nvSpPr>
      <dsp:spPr>
        <a:xfrm>
          <a:off x="4678110" y="0"/>
          <a:ext cx="906140" cy="9061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435CB-A0D9-437B-9653-AD74E1926B6F}">
      <dsp:nvSpPr>
        <dsp:cNvPr id="0" name=""/>
        <dsp:cNvSpPr/>
      </dsp:nvSpPr>
      <dsp:spPr>
        <a:xfrm>
          <a:off x="4768724" y="90614"/>
          <a:ext cx="724912" cy="72491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-12600295"/>
            <a:satOff val="-95899"/>
            <a:lumOff val="45488"/>
            <a:alphaOff val="0"/>
          </a:schemeClr>
        </a:solidFill>
        <a:ln w="15875" cap="flat" cmpd="sng" algn="ctr">
          <a:solidFill>
            <a:schemeClr val="accent2">
              <a:hueOff val="-12600295"/>
              <a:satOff val="-95899"/>
              <a:lumOff val="45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07C1E-FF3B-4270-92FD-8843AE474A55}">
      <dsp:nvSpPr>
        <dsp:cNvPr id="0" name=""/>
        <dsp:cNvSpPr/>
      </dsp:nvSpPr>
      <dsp:spPr>
        <a:xfrm>
          <a:off x="5704687" y="1058560"/>
          <a:ext cx="3276820" cy="259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Skills gains 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Earnings 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Median change in earnings 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Proportion of students who attained living wages</a:t>
          </a:r>
          <a:endParaRPr lang="en-US" sz="2200" kern="1200" dirty="0"/>
        </a:p>
      </dsp:txBody>
      <dsp:txXfrm>
        <a:off x="5704687" y="1058560"/>
        <a:ext cx="3276820" cy="2594141"/>
      </dsp:txXfrm>
    </dsp:sp>
    <dsp:sp modelId="{CB52C8FA-1CF2-4DEC-8E50-4A89ACF403FD}">
      <dsp:nvSpPr>
        <dsp:cNvPr id="0" name=""/>
        <dsp:cNvSpPr/>
      </dsp:nvSpPr>
      <dsp:spPr>
        <a:xfrm>
          <a:off x="5626371" y="71286"/>
          <a:ext cx="2973985" cy="863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0000"/>
              </a:solidFill>
            </a:rPr>
            <a:t>Quality </a:t>
          </a:r>
          <a:r>
            <a:rPr lang="en-US" sz="3000" kern="1200" dirty="0" smtClean="0">
              <a:solidFill>
                <a:srgbClr val="FF0000"/>
              </a:solidFill>
            </a:rPr>
            <a:t>(Better)</a:t>
          </a:r>
          <a:endParaRPr lang="en-US" sz="3000" kern="1200" dirty="0">
            <a:solidFill>
              <a:srgbClr val="FF0000"/>
            </a:solidFill>
          </a:endParaRPr>
        </a:p>
      </dsp:txBody>
      <dsp:txXfrm>
        <a:off x="5626371" y="71286"/>
        <a:ext cx="2973985" cy="863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32707-237F-4812-A5D6-C2F0D80507D3}">
      <dsp:nvSpPr>
        <dsp:cNvPr id="0" name=""/>
        <dsp:cNvSpPr/>
      </dsp:nvSpPr>
      <dsp:spPr>
        <a:xfrm>
          <a:off x="2989208" y="34374"/>
          <a:ext cx="2194792" cy="94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Local Workforce </a:t>
          </a:r>
          <a:r>
            <a:rPr lang="en-US" sz="2000" kern="1200" dirty="0" smtClean="0"/>
            <a:t>Development </a:t>
          </a:r>
          <a:r>
            <a:rPr lang="en-US" sz="2000" kern="1200" dirty="0" smtClean="0"/>
            <a:t>Boards </a:t>
          </a:r>
          <a:r>
            <a:rPr lang="en-US" sz="2000" kern="1200" dirty="0" smtClean="0"/>
            <a:t>(WDBs)</a:t>
          </a:r>
          <a:endParaRPr lang="en-US" sz="2000" kern="1200" dirty="0"/>
        </a:p>
      </dsp:txBody>
      <dsp:txXfrm>
        <a:off x="2989208" y="34374"/>
        <a:ext cx="2194792" cy="940500"/>
      </dsp:txXfrm>
    </dsp:sp>
    <dsp:sp modelId="{921C6754-F30C-4A47-827A-825070958958}">
      <dsp:nvSpPr>
        <dsp:cNvPr id="0" name=""/>
        <dsp:cNvSpPr/>
      </dsp:nvSpPr>
      <dsp:spPr>
        <a:xfrm>
          <a:off x="5184000" y="34374"/>
          <a:ext cx="438958" cy="940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1A24B-B987-420D-8B27-1F48C5E0C9C3}">
      <dsp:nvSpPr>
        <dsp:cNvPr id="0" name=""/>
        <dsp:cNvSpPr/>
      </dsp:nvSpPr>
      <dsp:spPr>
        <a:xfrm>
          <a:off x="2989208" y="1046874"/>
          <a:ext cx="2194792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Adult Education</a:t>
          </a:r>
          <a:endParaRPr lang="en-US" sz="2000" kern="1200" dirty="0"/>
        </a:p>
      </dsp:txBody>
      <dsp:txXfrm>
        <a:off x="2989208" y="1046874"/>
        <a:ext cx="2194792" cy="396000"/>
      </dsp:txXfrm>
    </dsp:sp>
    <dsp:sp modelId="{E59752D6-5548-487C-A609-2BF80A7A1177}">
      <dsp:nvSpPr>
        <dsp:cNvPr id="0" name=""/>
        <dsp:cNvSpPr/>
      </dsp:nvSpPr>
      <dsp:spPr>
        <a:xfrm>
          <a:off x="5184000" y="1046874"/>
          <a:ext cx="438958" cy="396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5FC14-4BE5-4960-972A-7704374854B0}">
      <dsp:nvSpPr>
        <dsp:cNvPr id="0" name=""/>
        <dsp:cNvSpPr/>
      </dsp:nvSpPr>
      <dsp:spPr>
        <a:xfrm>
          <a:off x="2989208" y="1514874"/>
          <a:ext cx="2194792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Local Educational Agencies</a:t>
          </a:r>
          <a:endParaRPr lang="en-US" sz="2000" kern="1200" dirty="0"/>
        </a:p>
      </dsp:txBody>
      <dsp:txXfrm>
        <a:off x="2989208" y="1514874"/>
        <a:ext cx="2194792" cy="668250"/>
      </dsp:txXfrm>
    </dsp:sp>
    <dsp:sp modelId="{67A1E61B-8DB1-481C-8F6F-AC082EE322AB}">
      <dsp:nvSpPr>
        <dsp:cNvPr id="0" name=""/>
        <dsp:cNvSpPr/>
      </dsp:nvSpPr>
      <dsp:spPr>
        <a:xfrm>
          <a:off x="5184000" y="1514874"/>
          <a:ext cx="438958" cy="668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B8EE3-C7F4-4FD6-B5FE-D18DE3CC8278}">
      <dsp:nvSpPr>
        <dsp:cNvPr id="0" name=""/>
        <dsp:cNvSpPr/>
      </dsp:nvSpPr>
      <dsp:spPr>
        <a:xfrm>
          <a:off x="2989208" y="2255124"/>
          <a:ext cx="2194792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Public 4 Year Universities</a:t>
          </a:r>
          <a:endParaRPr lang="en-US" sz="2000" kern="1200" dirty="0"/>
        </a:p>
      </dsp:txBody>
      <dsp:txXfrm>
        <a:off x="2989208" y="2255124"/>
        <a:ext cx="2194792" cy="668250"/>
      </dsp:txXfrm>
    </dsp:sp>
    <dsp:sp modelId="{C88D462F-66D3-4399-B338-DA282E9B1F80}">
      <dsp:nvSpPr>
        <dsp:cNvPr id="0" name=""/>
        <dsp:cNvSpPr/>
      </dsp:nvSpPr>
      <dsp:spPr>
        <a:xfrm>
          <a:off x="5184000" y="2255124"/>
          <a:ext cx="438958" cy="668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9D500-F1DC-441A-9227-19690477E11F}">
      <dsp:nvSpPr>
        <dsp:cNvPr id="0" name=""/>
        <dsp:cNvSpPr/>
      </dsp:nvSpPr>
      <dsp:spPr>
        <a:xfrm>
          <a:off x="2989208" y="2995374"/>
          <a:ext cx="2194792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Economic Development</a:t>
          </a:r>
          <a:endParaRPr lang="en-US" sz="2000" kern="1200" dirty="0"/>
        </a:p>
      </dsp:txBody>
      <dsp:txXfrm>
        <a:off x="2989208" y="2995374"/>
        <a:ext cx="2194792" cy="668250"/>
      </dsp:txXfrm>
    </dsp:sp>
    <dsp:sp modelId="{1029605E-64A7-437D-B690-4AB8BCFD0390}">
      <dsp:nvSpPr>
        <dsp:cNvPr id="0" name=""/>
        <dsp:cNvSpPr/>
      </dsp:nvSpPr>
      <dsp:spPr>
        <a:xfrm>
          <a:off x="5184000" y="2995374"/>
          <a:ext cx="438958" cy="668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204AB-2E96-432A-BCA1-12E1A94B338C}">
      <dsp:nvSpPr>
        <dsp:cNvPr id="0" name=""/>
        <dsp:cNvSpPr/>
      </dsp:nvSpPr>
      <dsp:spPr>
        <a:xfrm>
          <a:off x="2989208" y="3735624"/>
          <a:ext cx="2194792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Industry Leaders</a:t>
          </a:r>
          <a:endParaRPr lang="en-US" sz="2000" kern="1200" dirty="0"/>
        </a:p>
      </dsp:txBody>
      <dsp:txXfrm>
        <a:off x="2989208" y="3735624"/>
        <a:ext cx="2194792" cy="396000"/>
      </dsp:txXfrm>
    </dsp:sp>
    <dsp:sp modelId="{49E9BFC2-BD3F-4E32-8428-B3A424F2129B}">
      <dsp:nvSpPr>
        <dsp:cNvPr id="0" name=""/>
        <dsp:cNvSpPr/>
      </dsp:nvSpPr>
      <dsp:spPr>
        <a:xfrm>
          <a:off x="5184000" y="3735624"/>
          <a:ext cx="438958" cy="396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8AA00-812D-4D0C-8E3F-9C09E4D04859}">
      <dsp:nvSpPr>
        <dsp:cNvPr id="0" name=""/>
        <dsp:cNvSpPr/>
      </dsp:nvSpPr>
      <dsp:spPr>
        <a:xfrm>
          <a:off x="2989208" y="4203624"/>
          <a:ext cx="2194792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Local Civic Reps</a:t>
          </a:r>
          <a:endParaRPr lang="en-US" sz="2000" kern="1200" dirty="0"/>
        </a:p>
      </dsp:txBody>
      <dsp:txXfrm>
        <a:off x="2989208" y="4203624"/>
        <a:ext cx="2194792" cy="396000"/>
      </dsp:txXfrm>
    </dsp:sp>
    <dsp:sp modelId="{41D72AED-20EF-45E4-BC31-980B018D812C}">
      <dsp:nvSpPr>
        <dsp:cNvPr id="0" name=""/>
        <dsp:cNvSpPr/>
      </dsp:nvSpPr>
      <dsp:spPr>
        <a:xfrm>
          <a:off x="5184000" y="4203624"/>
          <a:ext cx="438958" cy="396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pPr/>
              <a:t>10/15/2016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pPr/>
              <a:t>10/15/2016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Opening: post survey findings word doodles: Ask participants to comment</a:t>
            </a:r>
            <a:endParaRPr lang="en-US" sz="1100" dirty="0"/>
          </a:p>
          <a:p>
            <a:r>
              <a:rPr lang="en-US" dirty="0"/>
              <a:t>2. Brief presentation of data</a:t>
            </a:r>
            <a:endParaRPr lang="en-US" sz="1100" dirty="0"/>
          </a:p>
          <a:p>
            <a:r>
              <a:rPr lang="en-US" dirty="0"/>
              <a:t>3.  Round table discussions in small groups: ID key questions for each group to address and report out on:</a:t>
            </a:r>
            <a:endParaRPr lang="en-US" sz="1100" dirty="0"/>
          </a:p>
          <a:p>
            <a:r>
              <a:rPr lang="en-US" dirty="0"/>
              <a:t>e.g. </a:t>
            </a:r>
            <a:endParaRPr lang="en-US" sz="1100" dirty="0"/>
          </a:p>
          <a:p>
            <a:pPr lvl="0"/>
            <a:r>
              <a:rPr lang="en-US" dirty="0"/>
              <a:t>re: survey participants/place of work:</a:t>
            </a:r>
            <a:endParaRPr lang="en-US" sz="1100" dirty="0"/>
          </a:p>
          <a:p>
            <a:pPr lvl="1"/>
            <a:r>
              <a:rPr lang="en-US" dirty="0"/>
              <a:t>Are all key perspectives reflected here?</a:t>
            </a:r>
            <a:endParaRPr lang="en-US" sz="1100" dirty="0"/>
          </a:p>
          <a:p>
            <a:pPr lvl="1"/>
            <a:r>
              <a:rPr lang="en-US" dirty="0"/>
              <a:t>Who/what is missing?</a:t>
            </a:r>
            <a:endParaRPr lang="en-US" sz="1100" dirty="0"/>
          </a:p>
          <a:p>
            <a:pPr lvl="0"/>
            <a:r>
              <a:rPr lang="en-US" dirty="0"/>
              <a:t>Re: key issues</a:t>
            </a:r>
            <a:endParaRPr lang="en-US" sz="1100" dirty="0"/>
          </a:p>
          <a:p>
            <a:pPr lvl="1"/>
            <a:r>
              <a:rPr lang="en-US" dirty="0"/>
              <a:t>What is missing?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ADFDB-10FB-0D40-93F5-32569A99E57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ADFDB-10FB-0D40-93F5-32569A99E57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0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6B7-5811-4114-8A95-998148FFD529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906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077A-EF7A-41AA-8976-110EB7416C60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096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12B-6681-4BDF-AE10-F59636249FF3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52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8E22-D0BA-4CB4-9C32-B27533199514}" type="datetime1">
              <a:rPr lang="en-US" smtClean="0"/>
              <a:pPr/>
              <a:t>10/15/2016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80A9-7A83-412D-A8AC-5AF60A8AA507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70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DF0-FDDF-4143-9D8C-6AF41892E174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52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4" y="1845735"/>
            <a:ext cx="4936474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83F9-4677-4C31-8407-7919061A580B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69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5"/>
            <a:ext cx="4936474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9A6-3450-434F-A872-BEE63F7EB093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3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BB1C-FA00-4171-BA31-4C5E719472F3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17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8610-5B57-4C6B-BF9F-F5397A1F60B8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39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BADBF3DD-8B6D-46AA-BCA9-242D4EF63DDF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61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tIns="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1AE9-3D4A-4A08-B03D-DC6D2ADF5464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71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6E67D0-0200-42BE-A0B2-78C70FBBB312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522876" y="5638800"/>
            <a:ext cx="91435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569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3914" r:id="rId12"/>
  </p:sldLayoutIdLst>
  <p:transition spd="slow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County Regional Planning meeting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October 17, </a:t>
            </a:r>
            <a:r>
              <a:rPr lang="en-US" sz="2000" dirty="0"/>
              <a:t>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6411747"/>
            <a:ext cx="1485900" cy="4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9789" y="625318"/>
            <a:ext cx="10569245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dirty="0" smtClean="0"/>
              <a:t>Project Expectations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56718" y="533400"/>
            <a:ext cx="6533694" cy="1142639"/>
          </a:xfrm>
          <a:prstGeom prst="rect">
            <a:avLst/>
          </a:prstGeom>
        </p:spPr>
        <p:txBody>
          <a:bodyPr/>
          <a:lstStyle>
            <a:lvl1pPr lvl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Arial Unicode MS" pitchFamily="2"/>
              </a:defRPr>
            </a:lvl1pPr>
          </a:lstStyle>
          <a:p>
            <a:r>
              <a:rPr lang="en-US" sz="3200" b="1" dirty="0" smtClean="0">
                <a:solidFill>
                  <a:schemeClr val="accent1"/>
                </a:solidFill>
              </a:rPr>
              <a:t>Allocation Model for the Funds:  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Variables and Weighting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30874" y="2691102"/>
            <a:ext cx="8361218" cy="355729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lvl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Arial Unicode MS" pitchFamily="2"/>
              </a:defRPr>
            </a:lvl1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  <a:tabLst>
                <a:tab pos="5943600" algn="ctr"/>
                <a:tab pos="7315200" algn="ctr"/>
              </a:tabLst>
            </a:pPr>
            <a:r>
              <a:rPr lang="en-US" sz="2500" b="1" dirty="0" smtClean="0"/>
              <a:t>Unemployment rate	1/3	1/3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tabLst>
                <a:tab pos="5943600" algn="ctr"/>
                <a:tab pos="7315200" algn="ctr"/>
              </a:tabLst>
            </a:pPr>
            <a:r>
              <a:rPr lang="en-US" sz="2500" b="1" dirty="0"/>
              <a:t>P</a:t>
            </a:r>
            <a:r>
              <a:rPr lang="en-US" sz="2500" b="1" dirty="0" smtClean="0"/>
              <a:t>roportion of CTE FTEs 	1/3	1/3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tabLst>
                <a:tab pos="5943600" algn="ctr"/>
                <a:tab pos="7315200" algn="ctr"/>
              </a:tabLst>
            </a:pPr>
            <a:r>
              <a:rPr lang="en-US" sz="2500" b="1" dirty="0" smtClean="0"/>
              <a:t>Projected job openings	1/3	1/6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tabLst>
                <a:tab pos="5943600" algn="ctr"/>
                <a:tab pos="7315200" algn="ctr"/>
              </a:tabLst>
            </a:pPr>
            <a:r>
              <a:rPr lang="en-US" sz="2500" b="1" dirty="0" smtClean="0"/>
              <a:t>Successful workforce outcomes*	0	</a:t>
            </a:r>
            <a:r>
              <a:rPr lang="en-US" sz="2500" b="1" dirty="0" smtClean="0">
                <a:solidFill>
                  <a:srgbClr val="FF0000"/>
                </a:solidFill>
              </a:rPr>
              <a:t>1/6</a:t>
            </a:r>
          </a:p>
          <a:p>
            <a:pPr algn="l">
              <a:lnSpc>
                <a:spcPct val="150000"/>
              </a:lnSpc>
              <a:tabLst>
                <a:tab pos="457200" algn="l"/>
                <a:tab pos="5943600" algn="ctr"/>
                <a:tab pos="7315200" algn="ctr"/>
              </a:tabLst>
            </a:pPr>
            <a:endParaRPr lang="en-US" sz="1800" dirty="0" smtClean="0"/>
          </a:p>
          <a:p>
            <a:pPr algn="l">
              <a:lnSpc>
                <a:spcPct val="150000"/>
              </a:lnSpc>
              <a:tabLst>
                <a:tab pos="457200" algn="l"/>
                <a:tab pos="5943600" algn="ctr"/>
                <a:tab pos="7315200" algn="ctr"/>
              </a:tabLst>
            </a:pPr>
            <a:r>
              <a:rPr lang="en-US" sz="1800" dirty="0" smtClean="0"/>
              <a:t>* </a:t>
            </a:r>
            <a:r>
              <a:rPr lang="en-US" sz="1800" dirty="0" err="1" smtClean="0"/>
              <a:t>Launchboard</a:t>
            </a:r>
            <a:r>
              <a:rPr lang="en-US" sz="1800" dirty="0" smtClean="0"/>
              <a:t> has already been updated for WIOA alignment.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n-US" sz="2500" b="1" dirty="0" smtClean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n-US" sz="2500" b="1" dirty="0" smtClean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83132" y="2144282"/>
            <a:ext cx="12971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chemeClr val="accent1"/>
                </a:solidFill>
              </a:rPr>
              <a:t>2016-17</a:t>
            </a:r>
            <a:endParaRPr lang="en-US" sz="2600" b="1" u="sng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8092" y="2131321"/>
            <a:ext cx="14638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chemeClr val="accent1"/>
                </a:solidFill>
              </a:rPr>
              <a:t>2017-18+</a:t>
            </a:r>
            <a:endParaRPr lang="en-US" sz="2600" b="1" u="sng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6932" y="2131321"/>
            <a:ext cx="1539240" cy="2447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900" y="1905000"/>
            <a:ext cx="799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Invited:</a:t>
            </a:r>
            <a:endParaRPr lang="en-US" sz="30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Local </a:t>
            </a:r>
            <a:r>
              <a:rPr lang="en-US" sz="3000" dirty="0"/>
              <a:t>Workforce </a:t>
            </a:r>
            <a:r>
              <a:rPr lang="en-US" sz="3000" dirty="0" smtClean="0"/>
              <a:t>Development</a:t>
            </a:r>
            <a:r>
              <a:rPr lang="en-US" sz="3000" dirty="0" smtClean="0"/>
              <a:t> Boards (</a:t>
            </a:r>
            <a:r>
              <a:rPr lang="en-US" sz="3000" dirty="0" smtClean="0"/>
              <a:t>WDBs</a:t>
            </a:r>
            <a:r>
              <a:rPr lang="en-US" sz="3000" dirty="0" smtClean="0"/>
              <a:t>)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Adult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Local </a:t>
            </a:r>
            <a:r>
              <a:rPr lang="en-US" sz="3000" dirty="0"/>
              <a:t>Educational </a:t>
            </a:r>
            <a:r>
              <a:rPr lang="en-US" sz="3000" dirty="0" smtClean="0"/>
              <a:t>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Interested </a:t>
            </a:r>
            <a:r>
              <a:rPr lang="en-US" sz="3000" dirty="0"/>
              <a:t>Public 4 Year </a:t>
            </a:r>
            <a:r>
              <a:rPr lang="en-US" sz="3000" dirty="0" smtClean="0"/>
              <a:t>Universities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Economic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Industry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Local Civic Reps</a:t>
            </a:r>
            <a:endParaRPr lang="en-US" sz="3000" dirty="0"/>
          </a:p>
          <a:p>
            <a:endParaRPr lang="en-US" sz="1600" i="1" dirty="0" smtClean="0"/>
          </a:p>
          <a:p>
            <a:pPr algn="r"/>
            <a:r>
              <a:rPr lang="en-US" sz="1600" i="1" dirty="0" smtClean="0"/>
              <a:t>*Joint planning between Strong Workforce Program and WIOA</a:t>
            </a:r>
            <a:endParaRPr lang="en-US" sz="16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2412" y="269607"/>
            <a:ext cx="9144000" cy="1142639"/>
          </a:xfrm>
          <a:prstGeom prst="rect">
            <a:avLst/>
          </a:prstGeom>
        </p:spPr>
        <p:txBody>
          <a:bodyPr/>
          <a:lstStyle>
            <a:lvl1pPr lvl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Arial Unicode MS" pitchFamily="2"/>
              </a:defRPr>
            </a:lvl1pPr>
          </a:lstStyle>
          <a:p>
            <a:pPr indent="457200"/>
            <a:endParaRPr lang="en-US" sz="3200" b="1" dirty="0" smtClean="0">
              <a:solidFill>
                <a:schemeClr val="accent1"/>
              </a:solidFill>
            </a:endParaRPr>
          </a:p>
          <a:p>
            <a:pPr indent="457200"/>
            <a:r>
              <a:rPr lang="en-US" sz="3200" b="1" dirty="0" smtClean="0">
                <a:solidFill>
                  <a:schemeClr val="accent1"/>
                </a:solidFill>
              </a:rPr>
              <a:t>Joint</a:t>
            </a:r>
            <a:r>
              <a:rPr lang="en-US" sz="3200" b="1" dirty="0" smtClean="0">
                <a:solidFill>
                  <a:schemeClr val="accent1"/>
                </a:solidFill>
              </a:rPr>
              <a:t>* Regional Planning 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94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61324"/>
              </p:ext>
            </p:extLst>
          </p:nvPr>
        </p:nvGraphicFramePr>
        <p:xfrm>
          <a:off x="1370012" y="1752600"/>
          <a:ext cx="6324600" cy="4535023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241056">
                <a:tc>
                  <a:txBody>
                    <a:bodyPr/>
                    <a:lstStyle/>
                    <a:p>
                      <a:r>
                        <a:rPr lang="en-US" sz="2000" b="1" dirty="0"/>
                        <a:t>REGIONAL SHARE PLANNING</a:t>
                      </a:r>
                      <a:endParaRPr lang="en-US" sz="2000" dirty="0"/>
                    </a:p>
                  </a:txBody>
                  <a:tcPr marL="7830" marR="7830" marT="7830" marB="78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60894">
                <a:tc>
                  <a:txBody>
                    <a:bodyPr/>
                    <a:lstStyle/>
                    <a:p>
                      <a:r>
                        <a:rPr lang="en-US" sz="2000" dirty="0"/>
                        <a:t>CTE Regional Consortia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enlist external partners </a:t>
                      </a:r>
                      <a:r>
                        <a:rPr lang="en-US" sz="2000" dirty="0"/>
                        <a:t>for regional planning. Preschedule Fall </a:t>
                      </a:r>
                      <a:r>
                        <a:rPr lang="en-US" sz="2000" dirty="0" smtClean="0"/>
                        <a:t>dates</a:t>
                      </a:r>
                    </a:p>
                    <a:p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marL="7830" marR="7830" marT="7830" marB="78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29941">
                <a:tc>
                  <a:txBody>
                    <a:bodyPr/>
                    <a:lstStyle/>
                    <a:p>
                      <a:r>
                        <a:rPr lang="en-US" sz="2000" dirty="0"/>
                        <a:t>CTE Regional Consortia facilitate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establishment of regional priorities</a:t>
                      </a:r>
                      <a:r>
                        <a:rPr lang="en-US" sz="2000" dirty="0"/>
                        <a:t> through Fall regional planning meetings. Vet with regional partners. 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 marL="7830" marR="7830" marT="7830" marB="78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4383">
                <a:tc>
                  <a:txBody>
                    <a:bodyPr/>
                    <a:lstStyle/>
                    <a:p>
                      <a:r>
                        <a:rPr lang="en-US" sz="2000" dirty="0"/>
                        <a:t>CTE Regional Consortia facilitate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decision-making amongst districts to finalize use of Regional Share along regional priorities</a:t>
                      </a:r>
                      <a:r>
                        <a:rPr lang="en-US" sz="2000" dirty="0"/>
                        <a:t>. Districts submit proposals as appropriate</a:t>
                      </a:r>
                      <a:r>
                        <a:rPr lang="en-US" sz="2000" dirty="0" smtClean="0"/>
                        <a:t>.</a:t>
                      </a:r>
                    </a:p>
                    <a:p>
                      <a:endParaRPr lang="en-US" sz="2000" dirty="0" smtClean="0"/>
                    </a:p>
                  </a:txBody>
                  <a:tcPr marL="7830" marR="7830" marT="7830" marB="78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6451">
                <a:tc>
                  <a:txBody>
                    <a:bodyPr/>
                    <a:lstStyle/>
                    <a:p>
                      <a:r>
                        <a:rPr lang="en-US" sz="2000" dirty="0"/>
                        <a:t>CTE Regional Consortia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report on uses via Regional Share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Template</a:t>
                      </a:r>
                      <a:r>
                        <a:rPr lang="en-US" sz="2000" dirty="0" smtClean="0"/>
                        <a:t>  - Jan 31, 2017</a:t>
                      </a:r>
                    </a:p>
                  </a:txBody>
                  <a:tcPr marL="7830" marR="7830" marT="7830" marB="78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22412" y="269607"/>
            <a:ext cx="9144000" cy="1142639"/>
          </a:xfrm>
          <a:prstGeom prst="rect">
            <a:avLst/>
          </a:prstGeom>
        </p:spPr>
        <p:txBody>
          <a:bodyPr/>
          <a:lstStyle>
            <a:lvl1pPr lvl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Arial Unicode MS" pitchFamily="2"/>
              </a:defRPr>
            </a:lvl1pPr>
          </a:lstStyle>
          <a:p>
            <a:pPr indent="457200"/>
            <a:endParaRPr lang="en-US" sz="3200" b="1" dirty="0" smtClean="0">
              <a:solidFill>
                <a:schemeClr val="accent1"/>
              </a:solidFill>
            </a:endParaRPr>
          </a:p>
          <a:p>
            <a:pPr indent="457200"/>
            <a:r>
              <a:rPr lang="en-US" sz="3200" b="1" dirty="0" smtClean="0">
                <a:solidFill>
                  <a:schemeClr val="accent1"/>
                </a:solidFill>
              </a:rPr>
              <a:t>Regional Planning Timeline  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8012" y="1752600"/>
            <a:ext cx="381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October 17 </a:t>
            </a:r>
            <a:r>
              <a:rPr lang="en-US" dirty="0" smtClean="0"/>
              <a:t>– Develop Process  for Regional Project Ranking &amp; Selection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8012" y="2514600"/>
            <a:ext cx="3810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October 20 </a:t>
            </a:r>
            <a:r>
              <a:rPr lang="en-US" dirty="0" smtClean="0"/>
              <a:t>– </a:t>
            </a:r>
            <a:r>
              <a:rPr lang="en-US" b="1" dirty="0" smtClean="0"/>
              <a:t>Regular LAOCRC              </a:t>
            </a:r>
            <a:r>
              <a:rPr lang="en-US" dirty="0" smtClean="0"/>
              <a:t>Prelim Program Inventory; Meet with partners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8012" y="3581400"/>
            <a:ext cx="3810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November 9 </a:t>
            </a:r>
            <a:r>
              <a:rPr lang="en-US" dirty="0" smtClean="0"/>
              <a:t>– Final decisions on Regional Partnership Alignment  – Colleges + All Partners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8012" y="4611469"/>
            <a:ext cx="3810000" cy="646331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 Projects submitted; </a:t>
            </a:r>
          </a:p>
          <a:p>
            <a:r>
              <a:rPr lang="en-US" dirty="0" smtClean="0"/>
              <a:t>Voting Members Rank &amp; Select-Online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47012" y="3962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847012" y="5638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47012" y="39624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28012" y="5373469"/>
            <a:ext cx="3810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November 17 </a:t>
            </a:r>
            <a:r>
              <a:rPr lang="en-US" dirty="0" smtClean="0"/>
              <a:t>– </a:t>
            </a:r>
            <a:r>
              <a:rPr lang="en-US" b="1" dirty="0"/>
              <a:t>Regular </a:t>
            </a:r>
            <a:r>
              <a:rPr lang="en-US" b="1" dirty="0" smtClean="0"/>
              <a:t>LAOCRC </a:t>
            </a:r>
            <a:r>
              <a:rPr lang="en-US" dirty="0" smtClean="0"/>
              <a:t>Review of Selected projects and budgets – </a:t>
            </a:r>
            <a:r>
              <a:rPr lang="en-US" b="1" dirty="0" smtClean="0"/>
              <a:t>Finalize    (Dec 7-if needed)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1420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625318"/>
            <a:ext cx="10569245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Promising </a:t>
            </a:r>
            <a:r>
              <a:rPr lang="en-US" dirty="0" smtClean="0"/>
              <a:t>Practices / </a:t>
            </a:r>
            <a:r>
              <a:rPr lang="en-US" dirty="0" smtClean="0"/>
              <a:t>Budget Management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66886" y="4348612"/>
            <a:ext cx="62325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Janeth</a:t>
            </a:r>
            <a:r>
              <a:rPr lang="en-US" sz="2400" b="1" dirty="0" smtClean="0"/>
              <a:t> </a:t>
            </a:r>
            <a:r>
              <a:rPr lang="en-US" sz="2400" b="1" dirty="0" err="1"/>
              <a:t>Manjarrez</a:t>
            </a:r>
            <a:r>
              <a:rPr lang="en-US" sz="2400" dirty="0"/>
              <a:t>, MS, </a:t>
            </a:r>
            <a:r>
              <a:rPr lang="en-US" sz="2400" dirty="0" smtClean="0"/>
              <a:t>PPS</a:t>
            </a:r>
            <a:endParaRPr lang="en-US" sz="2400" dirty="0"/>
          </a:p>
          <a:p>
            <a:r>
              <a:rPr lang="en-US" sz="2400" dirty="0"/>
              <a:t>CTE EF Director for LA-OC Community </a:t>
            </a:r>
            <a:r>
              <a:rPr lang="en-US" sz="2400" dirty="0" smtClean="0"/>
              <a:t>Colleges</a:t>
            </a:r>
            <a:endParaRPr lang="en-US" sz="2400" dirty="0"/>
          </a:p>
          <a:p>
            <a:r>
              <a:rPr lang="en-US" sz="2400" dirty="0"/>
              <a:t>Rancho Santiago Community College District</a:t>
            </a:r>
          </a:p>
          <a:p>
            <a:endParaRPr lang="en-US" sz="2000" dirty="0"/>
          </a:p>
        </p:txBody>
      </p:sp>
      <p:pic>
        <p:nvPicPr>
          <p:cNvPr id="7" name="Picture 2" descr="Janeth Manjarr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65" y="2424783"/>
            <a:ext cx="1904504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88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625318"/>
            <a:ext cx="10569245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Industry Cluster/Sector </a:t>
            </a:r>
            <a:r>
              <a:rPr lang="en-US" sz="4000" dirty="0" smtClean="0"/>
              <a:t>Analysis  -  Crosswalk TOP Codes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532005" y="4863966"/>
            <a:ext cx="3292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Lori Sanchez</a:t>
            </a:r>
          </a:p>
          <a:p>
            <a:r>
              <a:rPr lang="en-US" sz="2000" dirty="0" smtClean="0"/>
              <a:t>Director </a:t>
            </a:r>
          </a:p>
          <a:p>
            <a:r>
              <a:rPr lang="en-US" sz="2000" dirty="0" smtClean="0"/>
              <a:t>Center of Excellence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39256" y="4863966"/>
            <a:ext cx="4693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Somjita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Mitra</a:t>
            </a:r>
            <a:r>
              <a:rPr lang="en-US" sz="2400" b="1" dirty="0" smtClean="0"/>
              <a:t>, Ph.D.</a:t>
            </a:r>
          </a:p>
          <a:p>
            <a:r>
              <a:rPr lang="en-US" sz="2000" dirty="0" smtClean="0"/>
              <a:t>Economist, Institute for Applied </a:t>
            </a:r>
            <a:r>
              <a:rPr lang="en-US" sz="2000" dirty="0" smtClean="0"/>
              <a:t>Economics</a:t>
            </a:r>
          </a:p>
          <a:p>
            <a:r>
              <a:rPr lang="en-US" sz="2000" dirty="0" smtClean="0"/>
              <a:t>Los Angeles County Economic Development Corporation</a:t>
            </a:r>
            <a:endParaRPr lang="en-US" sz="2000" dirty="0" smtClean="0"/>
          </a:p>
        </p:txBody>
      </p:sp>
      <p:pic>
        <p:nvPicPr>
          <p:cNvPr id="4098" name="Picture 2" descr="IMG_7418edit_crop2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73" y="2580967"/>
            <a:ext cx="1531405" cy="214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r="21754"/>
          <a:stretch/>
        </p:blipFill>
        <p:spPr bwMode="auto">
          <a:xfrm>
            <a:off x="7618412" y="2580967"/>
            <a:ext cx="1502228" cy="214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03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5995" y="2862913"/>
            <a:ext cx="4098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BREAK</a:t>
            </a:r>
            <a:endParaRPr lang="en-US" sz="8000" dirty="0"/>
          </a:p>
        </p:txBody>
      </p:sp>
      <p:pic>
        <p:nvPicPr>
          <p:cNvPr id="4" name="Picture 2" descr="http://img1.etsystatic.com/000/0/6249670/il_fullxfull.328513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40" y="647022"/>
            <a:ext cx="5742218" cy="57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95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the Possible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7612" y="2514600"/>
            <a:ext cx="5912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</a:t>
            </a:r>
            <a:r>
              <a:rPr lang="en-US" sz="3600" dirty="0" smtClean="0"/>
              <a:t>rame Issues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O</a:t>
            </a:r>
            <a:r>
              <a:rPr lang="en-US" sz="3600" dirty="0" smtClean="0"/>
              <a:t>rganize Group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C</a:t>
            </a:r>
            <a:r>
              <a:rPr lang="en-US" sz="3600" dirty="0" smtClean="0"/>
              <a:t>larify Opportunities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U</a:t>
            </a:r>
            <a:r>
              <a:rPr lang="en-US" sz="3600" dirty="0" smtClean="0"/>
              <a:t>nderstand Constraints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S</a:t>
            </a:r>
            <a:r>
              <a:rPr lang="en-US" sz="3600" dirty="0" smtClean="0"/>
              <a:t>elect Solution</a:t>
            </a:r>
            <a:endParaRPr lang="en-US" sz="3600" dirty="0"/>
          </a:p>
        </p:txBody>
      </p:sp>
      <p:pic>
        <p:nvPicPr>
          <p:cNvPr id="3074" name="Picture 2" descr="Image result for quote about ur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22" y="2276958"/>
            <a:ext cx="5375604" cy="35781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1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967" y="625318"/>
            <a:ext cx="10569245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Desired Outcomes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67" y="2352573"/>
            <a:ext cx="926859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67" y="3510563"/>
            <a:ext cx="926859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968" y="4653563"/>
            <a:ext cx="92685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5701" y="4683926"/>
            <a:ext cx="860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esign </a:t>
            </a:r>
            <a:r>
              <a:rPr lang="en-US" sz="2400" dirty="0" smtClean="0">
                <a:solidFill>
                  <a:srgbClr val="FF0000"/>
                </a:solidFill>
              </a:rPr>
              <a:t>accountability metrics </a:t>
            </a:r>
            <a:r>
              <a:rPr lang="en-US" sz="2400" dirty="0" smtClean="0"/>
              <a:t>that demonstrate our leadership in the region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25702" y="3646032"/>
            <a:ext cx="860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Anticipate </a:t>
            </a:r>
            <a:r>
              <a:rPr lang="en-US" sz="2400" dirty="0" smtClean="0">
                <a:solidFill>
                  <a:srgbClr val="FF0000"/>
                </a:solidFill>
              </a:rPr>
              <a:t>regional issues and priorities </a:t>
            </a:r>
            <a:r>
              <a:rPr lang="en-US" sz="2400" dirty="0" smtClean="0"/>
              <a:t>to align with our external regional partners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5702" y="2360878"/>
            <a:ext cx="860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Co-author a </a:t>
            </a:r>
            <a:r>
              <a:rPr lang="en-US" sz="2400" dirty="0" smtClean="0">
                <a:solidFill>
                  <a:srgbClr val="FF0000"/>
                </a:solidFill>
              </a:rPr>
              <a:t>plan of action </a:t>
            </a:r>
            <a:r>
              <a:rPr lang="en-US" sz="2400" dirty="0" smtClean="0"/>
              <a:t>reflective of the trends, priorities of LA area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3762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09789" y="2315497"/>
            <a:ext cx="4277080" cy="2271251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Recommendations for future allocations to consortiums [should be] based upon </a:t>
            </a:r>
            <a:r>
              <a:rPr lang="en-US" sz="1600" b="1" dirty="0">
                <a:solidFill>
                  <a:schemeClr val="tx1"/>
                </a:solidFill>
              </a:rPr>
              <a:t>program outcomes</a:t>
            </a:r>
            <a:r>
              <a:rPr lang="en-US" sz="1600" dirty="0"/>
              <a:t>, including, at a minimum, the </a:t>
            </a:r>
            <a:r>
              <a:rPr lang="en-US" sz="1600" dirty="0">
                <a:solidFill>
                  <a:schemeClr val="bg1"/>
                </a:solidFill>
              </a:rPr>
              <a:t>number of </a:t>
            </a:r>
            <a:r>
              <a:rPr lang="en-US" sz="1600" b="1" dirty="0">
                <a:solidFill>
                  <a:schemeClr val="tx1"/>
                </a:solidFill>
              </a:rPr>
              <a:t>certificates </a:t>
            </a:r>
            <a:r>
              <a:rPr lang="en-US" sz="1600" b="1" dirty="0" smtClean="0">
                <a:solidFill>
                  <a:schemeClr val="tx1"/>
                </a:solidFill>
              </a:rPr>
              <a:t>granted</a:t>
            </a:r>
            <a:r>
              <a:rPr lang="en-US" sz="1600" dirty="0" smtClean="0"/>
              <a:t>,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chemeClr val="tx1"/>
                </a:solidFill>
              </a:rPr>
              <a:t>wage increases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of, students who have </a:t>
            </a:r>
            <a:r>
              <a:rPr lang="en-US" sz="1600" b="1" dirty="0">
                <a:solidFill>
                  <a:schemeClr val="tx1"/>
                </a:solidFill>
              </a:rPr>
              <a:t>completed</a:t>
            </a:r>
            <a:r>
              <a:rPr lang="en-US" sz="1600" dirty="0"/>
              <a:t> a career technical education program</a:t>
            </a:r>
            <a:r>
              <a:rPr lang="en-US" sz="1100" dirty="0"/>
              <a:t>.”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7445997" y="2197510"/>
            <a:ext cx="4482342" cy="2669456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Outcome measures shall include</a:t>
            </a:r>
            <a:r>
              <a:rPr lang="en-US" sz="1600" dirty="0" smtClean="0"/>
              <a:t>,.. </a:t>
            </a:r>
            <a:r>
              <a:rPr lang="en-US" sz="1600" dirty="0"/>
              <a:t>demographic</a:t>
            </a:r>
          </a:p>
          <a:p>
            <a:pPr algn="ctr"/>
            <a:r>
              <a:rPr lang="en-US" sz="1600" dirty="0"/>
              <a:t>data, to allow policymakers and the general public to evaluate progress in closing</a:t>
            </a:r>
          </a:p>
          <a:p>
            <a:pPr algn="ctr"/>
            <a:r>
              <a:rPr lang="en-US" sz="1600" dirty="0"/>
              <a:t>equity gaps in program access and completion, and earnings of underserved</a:t>
            </a:r>
          </a:p>
          <a:p>
            <a:pPr algn="ctr"/>
            <a:r>
              <a:rPr lang="en-US" sz="1600" dirty="0"/>
              <a:t>demographic </a:t>
            </a:r>
            <a:r>
              <a:rPr lang="en-US" sz="1600" dirty="0" smtClean="0"/>
              <a:t>groups.</a:t>
            </a:r>
            <a:endParaRPr lang="en-US" sz="1600" dirty="0"/>
          </a:p>
        </p:txBody>
      </p:sp>
      <p:pic>
        <p:nvPicPr>
          <p:cNvPr id="5" name="Picture 2" descr="http://thewellnessdoer.com/wp-content/uploads/2011/03/tumblr_l53mk941P11qb4nvc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t="9273" r="18751" b="9882"/>
          <a:stretch/>
        </p:blipFill>
        <p:spPr bwMode="auto">
          <a:xfrm>
            <a:off x="5554270" y="3045544"/>
            <a:ext cx="1530742" cy="26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62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SWP </a:t>
            </a:r>
            <a:r>
              <a:rPr lang="en-US" dirty="0" smtClean="0">
                <a:solidFill>
                  <a:srgbClr val="FF0000"/>
                </a:solidFill>
              </a:rPr>
              <a:t>Metrics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4138503"/>
              </p:ext>
            </p:extLst>
          </p:nvPr>
        </p:nvGraphicFramePr>
        <p:xfrm>
          <a:off x="1913514" y="2138517"/>
          <a:ext cx="9465519" cy="471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130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898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Partners</a:t>
            </a:r>
            <a:r>
              <a:rPr lang="en-US" dirty="0" smtClean="0"/>
              <a:t> in SWP Success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78737230"/>
              </p:ext>
            </p:extLst>
          </p:nvPr>
        </p:nvGraphicFramePr>
        <p:xfrm>
          <a:off x="958396" y="1752600"/>
          <a:ext cx="8787750" cy="463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663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Group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2133600"/>
            <a:ext cx="9919275" cy="4306528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Each participant chooses one </a:t>
            </a:r>
            <a:r>
              <a:rPr lang="en-US" sz="2400" dirty="0"/>
              <a:t>D</a:t>
            </a:r>
            <a:r>
              <a:rPr lang="en-US" sz="2400" dirty="0" smtClean="0"/>
              <a:t>iscussion Group</a:t>
            </a:r>
          </a:p>
          <a:p>
            <a:pPr algn="just"/>
            <a:r>
              <a:rPr lang="en-US" sz="2400" dirty="0" smtClean="0"/>
              <a:t>Moderators and Participants examine questions presented</a:t>
            </a:r>
          </a:p>
          <a:p>
            <a:pPr algn="just"/>
            <a:r>
              <a:rPr lang="en-US" sz="2400" dirty="0" smtClean="0"/>
              <a:t>The Moderator and Participants record findings on Flip Chart</a:t>
            </a:r>
          </a:p>
          <a:p>
            <a:pPr algn="just"/>
            <a:r>
              <a:rPr lang="en-US" sz="2400" dirty="0" smtClean="0"/>
              <a:t>Discussion Group </a:t>
            </a:r>
            <a:r>
              <a:rPr lang="en-US" sz="2400" dirty="0"/>
              <a:t>lasts </a:t>
            </a:r>
            <a:r>
              <a:rPr lang="en-US" sz="2400" dirty="0">
                <a:solidFill>
                  <a:srgbClr val="FF0000"/>
                </a:solidFill>
              </a:rPr>
              <a:t>60 minutes </a:t>
            </a:r>
            <a:endParaRPr lang="en-US" sz="2400" dirty="0" smtClean="0"/>
          </a:p>
          <a:p>
            <a:pPr algn="just"/>
            <a:r>
              <a:rPr lang="en-US" sz="2400" dirty="0" smtClean="0"/>
              <a:t>Each Discussion Group prepares </a:t>
            </a:r>
            <a:r>
              <a:rPr lang="en-US" sz="2400" dirty="0" smtClean="0">
                <a:solidFill>
                  <a:srgbClr val="FF0000"/>
                </a:solidFill>
              </a:rPr>
              <a:t>5 minute Debrief </a:t>
            </a:r>
            <a:r>
              <a:rPr lang="en-US" sz="2400" dirty="0" smtClean="0"/>
              <a:t>for larger group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27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Discussion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57595"/>
              </p:ext>
            </p:extLst>
          </p:nvPr>
        </p:nvGraphicFramePr>
        <p:xfrm>
          <a:off x="809790" y="1921659"/>
          <a:ext cx="10510267" cy="39968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510267"/>
              </a:tblGrid>
              <a:tr h="547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 #</a:t>
                      </a:r>
                      <a:r>
                        <a:rPr lang="en-US" sz="2400" dirty="0" smtClean="0"/>
                        <a:t>1: </a:t>
                      </a:r>
                      <a:r>
                        <a:rPr lang="en-US" sz="2400" dirty="0" smtClean="0"/>
                        <a:t>Partner Value/Opportunity</a:t>
                      </a:r>
                      <a:endParaRPr lang="en-US" sz="2400" dirty="0"/>
                    </a:p>
                  </a:txBody>
                  <a:tcPr marL="121888" marR="121888"/>
                </a:tc>
              </a:tr>
              <a:tr h="34493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Moderator: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baseline="0" dirty="0" smtClean="0"/>
                        <a:t>Jan Swinton</a:t>
                      </a:r>
                      <a:r>
                        <a:rPr lang="en-US" sz="2400" baseline="0" dirty="0" smtClean="0"/>
                        <a:t>, Glendale College</a:t>
                      </a:r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8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1900" dirty="0" smtClean="0"/>
                    </a:p>
                  </a:txBody>
                  <a:tcPr marL="121888" marR="121888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27446"/>
              </p:ext>
            </p:extLst>
          </p:nvPr>
        </p:nvGraphicFramePr>
        <p:xfrm>
          <a:off x="813683" y="3140859"/>
          <a:ext cx="10506374" cy="310807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253187"/>
                <a:gridCol w="5253187"/>
              </a:tblGrid>
              <a:tr h="3419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Questions</a:t>
                      </a:r>
                      <a:r>
                        <a:rPr lang="en-US" baseline="0" dirty="0" smtClean="0"/>
                        <a:t> to Answer</a:t>
                      </a:r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Outcomes</a:t>
                      </a:r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How</a:t>
                      </a:r>
                      <a:r>
                        <a:rPr lang="en-US" sz="1800" baseline="0" dirty="0" smtClean="0"/>
                        <a:t> can we create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LA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regional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impact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in collaboration with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smtClean="0"/>
                        <a:t>industry, workforce and education partners</a:t>
                      </a:r>
                      <a:r>
                        <a:rPr lang="en-US" sz="1800" baseline="0" dirty="0" smtClean="0"/>
                        <a:t>? (that state legislators find impressive)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482">
                <a:tc>
                  <a:txBody>
                    <a:bodyPr/>
                    <a:lstStyle/>
                    <a:p>
                      <a:r>
                        <a:rPr lang="en-US" dirty="0" smtClean="0"/>
                        <a:t>What </a:t>
                      </a:r>
                      <a:r>
                        <a:rPr lang="en-US" baseline="0" dirty="0" smtClean="0"/>
                        <a:t>are the signs (evidence) that our </a:t>
                      </a:r>
                      <a:r>
                        <a:rPr lang="en-US" baseline="0" dirty="0" smtClean="0"/>
                        <a:t>regional coordination is </a:t>
                      </a:r>
                      <a:r>
                        <a:rPr lang="en-US" baseline="0" dirty="0" smtClean="0"/>
                        <a:t>being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maximized with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industry and workforce partnerships</a:t>
                      </a:r>
                      <a:r>
                        <a:rPr lang="en-US" baseline="0" dirty="0" smtClean="0"/>
                        <a:t>?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221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Discussion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3790"/>
              </p:ext>
            </p:extLst>
          </p:nvPr>
        </p:nvGraphicFramePr>
        <p:xfrm>
          <a:off x="809790" y="1828800"/>
          <a:ext cx="10510267" cy="41295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510267"/>
              </a:tblGrid>
              <a:tr h="680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 #</a:t>
                      </a:r>
                      <a:r>
                        <a:rPr lang="en-US" sz="2400" dirty="0" smtClean="0"/>
                        <a:t>2: </a:t>
                      </a:r>
                      <a:r>
                        <a:rPr lang="en-US" sz="2400" dirty="0" smtClean="0"/>
                        <a:t>Partner Alignment</a:t>
                      </a:r>
                      <a:endParaRPr lang="en-US" sz="2400" dirty="0"/>
                    </a:p>
                  </a:txBody>
                  <a:tcPr marL="121888" marR="121888"/>
                </a:tc>
              </a:tr>
              <a:tr h="34493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Moderator: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baseline="0" dirty="0" smtClean="0"/>
                        <a:t>Tricia Ramos</a:t>
                      </a:r>
                      <a:r>
                        <a:rPr lang="en-US" sz="2400" baseline="0" dirty="0" smtClean="0"/>
                        <a:t>, Santa Monica College</a:t>
                      </a:r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8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1900" dirty="0" smtClean="0"/>
                    </a:p>
                  </a:txBody>
                  <a:tcPr marL="121888" marR="121888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56323"/>
              </p:ext>
            </p:extLst>
          </p:nvPr>
        </p:nvGraphicFramePr>
        <p:xfrm>
          <a:off x="809789" y="3048000"/>
          <a:ext cx="10506374" cy="31540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294453"/>
                <a:gridCol w="5211921"/>
              </a:tblGrid>
              <a:tr h="3542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Questions</a:t>
                      </a:r>
                      <a:r>
                        <a:rPr lang="en-US" baseline="0" dirty="0" smtClean="0"/>
                        <a:t> to Answer</a:t>
                      </a:r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Outcomes</a:t>
                      </a:r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8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What</a:t>
                      </a:r>
                      <a:r>
                        <a:rPr lang="en-US" sz="1800" kern="1200" baseline="0" dirty="0" smtClean="0">
                          <a:effectLst/>
                        </a:rPr>
                        <a:t> are </a:t>
                      </a: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2 challenges/solutions </a:t>
                      </a:r>
                      <a:r>
                        <a:rPr lang="en-US" sz="1800" kern="1200" baseline="0" dirty="0" smtClean="0">
                          <a:effectLst/>
                        </a:rPr>
                        <a:t>that CTE has with each partner group </a:t>
                      </a:r>
                      <a:r>
                        <a:rPr lang="en-US" sz="1800" kern="1200" dirty="0" smtClean="0">
                          <a:effectLst/>
                        </a:rPr>
                        <a:t>? </a:t>
                      </a:r>
                      <a:r>
                        <a:rPr lang="en-US" sz="1600" kern="1200" dirty="0" smtClean="0">
                          <a:effectLst/>
                        </a:rPr>
                        <a:t>Local Workforce Development</a:t>
                      </a:r>
                      <a:r>
                        <a:rPr lang="en-US" sz="1600" kern="1200" baseline="0" dirty="0" smtClean="0">
                          <a:effectLst/>
                        </a:rPr>
                        <a:t> </a:t>
                      </a:r>
                      <a:r>
                        <a:rPr lang="en-US" sz="1600" kern="1200" dirty="0" smtClean="0">
                          <a:effectLst/>
                        </a:rPr>
                        <a:t>Boards (WDBs)</a:t>
                      </a:r>
                      <a:r>
                        <a:rPr lang="en-US" sz="1600" kern="1200" baseline="0" dirty="0" smtClean="0">
                          <a:effectLst/>
                        </a:rPr>
                        <a:t> / </a:t>
                      </a:r>
                      <a:r>
                        <a:rPr lang="en-US" sz="1600" kern="1200" dirty="0" smtClean="0">
                          <a:effectLst/>
                        </a:rPr>
                        <a:t>Adult Education</a:t>
                      </a:r>
                      <a:r>
                        <a:rPr lang="en-US" sz="1600" kern="1200" baseline="0" dirty="0" smtClean="0">
                          <a:effectLst/>
                        </a:rPr>
                        <a:t> / </a:t>
                      </a:r>
                      <a:r>
                        <a:rPr lang="en-US" sz="1600" kern="1200" dirty="0" smtClean="0">
                          <a:effectLst/>
                        </a:rPr>
                        <a:t>Local Educational Agencies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Interested Public 4 Year Universities</a:t>
                      </a:r>
                      <a:r>
                        <a:rPr lang="en-US" sz="1600" kern="1200" baseline="0" dirty="0" smtClean="0">
                          <a:effectLst/>
                        </a:rPr>
                        <a:t> /</a:t>
                      </a:r>
                      <a:r>
                        <a:rPr lang="en-US" sz="1600" kern="1200" dirty="0" smtClean="0">
                          <a:effectLst/>
                        </a:rPr>
                        <a:t>Economic Development</a:t>
                      </a:r>
                      <a:r>
                        <a:rPr lang="en-US" sz="1600" kern="1200" baseline="0" dirty="0" smtClean="0">
                          <a:effectLst/>
                        </a:rPr>
                        <a:t> /</a:t>
                      </a:r>
                      <a:r>
                        <a:rPr lang="en-US" sz="1600" kern="1200" dirty="0" smtClean="0">
                          <a:effectLst/>
                        </a:rPr>
                        <a:t>Industry Leaders</a:t>
                      </a:r>
                      <a:r>
                        <a:rPr lang="en-US" sz="1600" kern="1200" baseline="0" dirty="0" smtClean="0">
                          <a:effectLst/>
                        </a:rPr>
                        <a:t> /</a:t>
                      </a:r>
                      <a:r>
                        <a:rPr lang="en-US" sz="1600" kern="1200" dirty="0" smtClean="0">
                          <a:effectLst/>
                        </a:rPr>
                        <a:t>Local Civic Reps</a:t>
                      </a:r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810">
                <a:tc>
                  <a:txBody>
                    <a:bodyPr/>
                    <a:lstStyle/>
                    <a:p>
                      <a:r>
                        <a:rPr lang="en-US" dirty="0" smtClean="0"/>
                        <a:t>How do we </a:t>
                      </a:r>
                      <a:r>
                        <a:rPr lang="en-US" sz="1800" kern="1200" dirty="0" smtClean="0">
                          <a:effectLst/>
                        </a:rPr>
                        <a:t>develop and prototype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innovative policies, practices, and services</a:t>
                      </a:r>
                      <a:r>
                        <a:rPr lang="en-US" sz="1800" kern="1200" dirty="0" smtClean="0">
                          <a:effectLst/>
                        </a:rPr>
                        <a:t> with industry,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workforce and education partners?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373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Discussion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57202"/>
              </p:ext>
            </p:extLst>
          </p:nvPr>
        </p:nvGraphicFramePr>
        <p:xfrm>
          <a:off x="809790" y="1905000"/>
          <a:ext cx="10510267" cy="41295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510267"/>
              </a:tblGrid>
              <a:tr h="680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 #</a:t>
                      </a:r>
                      <a:r>
                        <a:rPr lang="en-US" sz="2400" dirty="0" smtClean="0"/>
                        <a:t>3: </a:t>
                      </a:r>
                      <a:r>
                        <a:rPr lang="en-US" sz="2400" dirty="0" smtClean="0"/>
                        <a:t>Student/Work-Based</a:t>
                      </a:r>
                      <a:r>
                        <a:rPr lang="en-US" sz="2400" baseline="0" dirty="0" smtClean="0"/>
                        <a:t> Readiness</a:t>
                      </a:r>
                      <a:endParaRPr lang="en-US" sz="2400" dirty="0"/>
                    </a:p>
                  </a:txBody>
                  <a:tcPr marL="121888" marR="121888"/>
                </a:tc>
              </a:tr>
              <a:tr h="34493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Moderator: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baseline="0" dirty="0" smtClean="0"/>
                        <a:t>Alex Davis</a:t>
                      </a:r>
                      <a:r>
                        <a:rPr lang="en-US" sz="2400" baseline="0" dirty="0" smtClean="0"/>
                        <a:t>, LA City College</a:t>
                      </a:r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8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1900" dirty="0" smtClean="0"/>
                    </a:p>
                  </a:txBody>
                  <a:tcPr marL="121888" marR="121888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954387"/>
              </p:ext>
            </p:extLst>
          </p:nvPr>
        </p:nvGraphicFramePr>
        <p:xfrm>
          <a:off x="809789" y="3103871"/>
          <a:ext cx="10506374" cy="331723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94453"/>
                <a:gridCol w="5211921"/>
              </a:tblGrid>
              <a:tr h="3542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Questions</a:t>
                      </a:r>
                      <a:r>
                        <a:rPr lang="en-US" baseline="0" dirty="0" smtClean="0"/>
                        <a:t> to Answer</a:t>
                      </a:r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Outcomes</a:t>
                      </a:r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4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do we develop the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right set of technical and soft skills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for student readiness across very different industries/sectors for both small and large business? </a:t>
                      </a:r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810">
                <a:tc>
                  <a:txBody>
                    <a:bodyPr/>
                    <a:lstStyle/>
                    <a:p>
                      <a:r>
                        <a:rPr lang="en-US" dirty="0" smtClean="0"/>
                        <a:t>How do we engage both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high school and college students</a:t>
                      </a:r>
                      <a:r>
                        <a:rPr lang="en-US" dirty="0" smtClean="0"/>
                        <a:t> in internships and job shadow opportunities with flexibility to student schedules and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still satisfy employer expectations</a:t>
                      </a:r>
                      <a:r>
                        <a:rPr lang="en-US" dirty="0" smtClean="0"/>
                        <a:t>?</a:t>
                      </a:r>
                      <a:r>
                        <a:rPr lang="en-US" baseline="0" dirty="0" smtClean="0"/>
                        <a:t>  Challenges/Solutions?</a:t>
                      </a:r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99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738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Discussion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388740"/>
              </p:ext>
            </p:extLst>
          </p:nvPr>
        </p:nvGraphicFramePr>
        <p:xfrm>
          <a:off x="809790" y="1828800"/>
          <a:ext cx="10510267" cy="41295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510267"/>
              </a:tblGrid>
              <a:tr h="680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 #</a:t>
                      </a:r>
                      <a:r>
                        <a:rPr lang="en-US" sz="2400" dirty="0" smtClean="0"/>
                        <a:t>4: </a:t>
                      </a:r>
                      <a:r>
                        <a:rPr lang="en-US" sz="2400" dirty="0" smtClean="0"/>
                        <a:t>Project Priorities</a:t>
                      </a:r>
                      <a:r>
                        <a:rPr lang="en-US" sz="2400" baseline="0" dirty="0" smtClean="0"/>
                        <a:t> and Evaluation Rubric</a:t>
                      </a:r>
                      <a:endParaRPr lang="en-US" sz="2400" dirty="0"/>
                    </a:p>
                  </a:txBody>
                  <a:tcPr marL="121888" marR="121888"/>
                </a:tc>
              </a:tr>
              <a:tr h="34493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Moderator: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baseline="0" dirty="0" smtClean="0"/>
                        <a:t>Priscilla Lopez</a:t>
                      </a:r>
                      <a:r>
                        <a:rPr lang="en-US" sz="2400" baseline="0" dirty="0" smtClean="0"/>
                        <a:t>, LA Harbor College</a:t>
                      </a:r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8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1900" dirty="0" smtClean="0"/>
                    </a:p>
                  </a:txBody>
                  <a:tcPr marL="121888" marR="121888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73511"/>
              </p:ext>
            </p:extLst>
          </p:nvPr>
        </p:nvGraphicFramePr>
        <p:xfrm>
          <a:off x="809789" y="3027671"/>
          <a:ext cx="10506374" cy="344854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94453"/>
                <a:gridCol w="5211921"/>
              </a:tblGrid>
              <a:tr h="3542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Questions</a:t>
                      </a:r>
                      <a:r>
                        <a:rPr lang="en-US" baseline="0" dirty="0" smtClean="0"/>
                        <a:t> to Answer</a:t>
                      </a:r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Outcomes</a:t>
                      </a:r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6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What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criteria </a:t>
                      </a:r>
                      <a:r>
                        <a:rPr lang="en-US" dirty="0" smtClean="0"/>
                        <a:t>should we use to determine the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regional sector projects</a:t>
                      </a:r>
                      <a:r>
                        <a:rPr lang="en-US" baseline="0" dirty="0" smtClean="0"/>
                        <a:t> to implement in the LA Region and across campuses, across regions, and in some cases, across sectors? 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Please list criteria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for a rubric.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810">
                <a:tc>
                  <a:txBody>
                    <a:bodyPr/>
                    <a:lstStyle/>
                    <a:p>
                      <a:pPr marL="0" marR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What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criteria </a:t>
                      </a:r>
                      <a:r>
                        <a:rPr lang="en-US" dirty="0" smtClean="0"/>
                        <a:t>should we use to determine the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Across All - regional  projects</a:t>
                      </a:r>
                      <a:r>
                        <a:rPr lang="en-US" baseline="0" dirty="0" smtClean="0"/>
                        <a:t> to implement in the LA Region and across campuses, across regions, and in some cases, across sectors? 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Please list criteria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for a rubric.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99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1416" marR="91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718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1752" y="2862913"/>
            <a:ext cx="4098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LUNCH</a:t>
            </a:r>
            <a:endParaRPr lang="en-US" sz="8000" dirty="0"/>
          </a:p>
        </p:txBody>
      </p:sp>
      <p:pic>
        <p:nvPicPr>
          <p:cNvPr id="5" name="Picture 14" descr="http://andsoweramble.files.wordpress.com/2012/02/barnowl.png?w=5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10" y="550649"/>
            <a:ext cx="4482341" cy="598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43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 (Large Group Discussion)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26" y="2507101"/>
            <a:ext cx="10765798" cy="3636511"/>
          </a:xfrm>
        </p:spPr>
        <p:txBody>
          <a:bodyPr>
            <a:normAutofit/>
          </a:bodyPr>
          <a:lstStyle/>
          <a:p>
            <a:pPr marL="1093788" lvl="1" indent="-693738"/>
            <a:r>
              <a:rPr lang="en-US" sz="3200" dirty="0" smtClean="0"/>
              <a:t>What are we missing from recommendations?</a:t>
            </a:r>
          </a:p>
          <a:p>
            <a:pPr marL="1093788" lvl="1" indent="-693738"/>
            <a:r>
              <a:rPr lang="en-US" sz="3200" dirty="0" smtClean="0"/>
              <a:t>How </a:t>
            </a:r>
            <a:r>
              <a:rPr lang="en-US" sz="3200" dirty="0" smtClean="0"/>
              <a:t>should </a:t>
            </a:r>
            <a:r>
              <a:rPr lang="en-US" sz="3200" dirty="0" smtClean="0"/>
              <a:t>we strengthen these outcomes?</a:t>
            </a:r>
          </a:p>
          <a:p>
            <a:pPr marL="1093788" lvl="1" indent="-693738"/>
            <a:r>
              <a:rPr lang="en-US" sz="3200" dirty="0" smtClean="0"/>
              <a:t>What unanticipated issues </a:t>
            </a:r>
            <a:r>
              <a:rPr lang="en-US" sz="3200" dirty="0" smtClean="0"/>
              <a:t>or unintended consequences do </a:t>
            </a:r>
            <a:r>
              <a:rPr lang="en-US" sz="3200" dirty="0" smtClean="0"/>
              <a:t>we need to address?</a:t>
            </a:r>
          </a:p>
          <a:p>
            <a:pPr marL="693738" indent="-693738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698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Communicate key takeaways and outcomes to the broader community on Oct. 20 LA/OC RC Meeting.</a:t>
            </a:r>
          </a:p>
          <a:p>
            <a:r>
              <a:rPr lang="en-US" sz="3200" dirty="0" smtClean="0"/>
              <a:t>Follow-up with additional external industry, workforce, and education partners.</a:t>
            </a:r>
          </a:p>
        </p:txBody>
      </p:sp>
    </p:spTree>
    <p:extLst>
      <p:ext uri="{BB962C8B-B14F-4D97-AF65-F5344CB8AC3E}">
        <p14:creationId xmlns:p14="http://schemas.microsoft.com/office/powerpoint/2010/main" val="2555252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610237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funds are allocated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Regional Share		$18,631,147</a:t>
            </a:r>
          </a:p>
          <a:p>
            <a:pPr lvl="1"/>
            <a:r>
              <a:rPr lang="en-US" dirty="0" smtClean="0"/>
              <a:t>5% for Administrative Costs			$931,557</a:t>
            </a:r>
          </a:p>
          <a:p>
            <a:pPr lvl="2"/>
            <a:r>
              <a:rPr lang="en-US" dirty="0" smtClean="0"/>
              <a:t>Fiscal Agency (*2% = $200,000)</a:t>
            </a:r>
          </a:p>
          <a:p>
            <a:pPr lvl="2"/>
            <a:r>
              <a:rPr lang="en-US" dirty="0" smtClean="0"/>
              <a:t>Infrastructure (*3% = $731,557)</a:t>
            </a:r>
          </a:p>
          <a:p>
            <a:pPr lvl="3"/>
            <a:r>
              <a:rPr lang="en-US" dirty="0" smtClean="0"/>
              <a:t>FT LA Co-Chair</a:t>
            </a:r>
          </a:p>
          <a:p>
            <a:pPr lvl="3"/>
            <a:r>
              <a:rPr lang="en-US" dirty="0" smtClean="0"/>
              <a:t>Support Staff</a:t>
            </a:r>
          </a:p>
          <a:p>
            <a:pPr lvl="1"/>
            <a:r>
              <a:rPr lang="en-US" dirty="0" smtClean="0"/>
              <a:t>10% for Support Costs				$1,863,115</a:t>
            </a:r>
          </a:p>
          <a:p>
            <a:pPr lvl="2"/>
            <a:r>
              <a:rPr lang="en-US" dirty="0" smtClean="0"/>
              <a:t>Marketing</a:t>
            </a:r>
          </a:p>
          <a:p>
            <a:pPr lvl="2"/>
            <a:r>
              <a:rPr lang="en-US" dirty="0" smtClean="0"/>
              <a:t>Data needs</a:t>
            </a:r>
          </a:p>
          <a:p>
            <a:pPr lvl="1"/>
            <a:r>
              <a:rPr lang="en-US" dirty="0" smtClean="0"/>
              <a:t>85%  for Regional Projects			$15,836,475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39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begin?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1952625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1441864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4812" y="4419600"/>
            <a:ext cx="4218100" cy="1104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October 17, 2016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22179" r="29495" b="17539"/>
          <a:stretch/>
        </p:blipFill>
        <p:spPr bwMode="auto">
          <a:xfrm>
            <a:off x="6762833" y="309716"/>
            <a:ext cx="5308036" cy="440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6412531"/>
            <a:ext cx="1482756" cy="421086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-534988" y="881591"/>
            <a:ext cx="7864919" cy="297105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Strong Workforce Plan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LA </a:t>
            </a:r>
            <a:r>
              <a:rPr lang="en-US" sz="5400" dirty="0" smtClean="0"/>
              <a:t>Region 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Session </a:t>
            </a:r>
            <a:r>
              <a:rPr lang="en-US" sz="5400" dirty="0" smtClean="0"/>
              <a:t>#1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38542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625318"/>
            <a:ext cx="10569245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Co-Facilitators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29937" y="4550370"/>
            <a:ext cx="5013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Brandon </a:t>
            </a:r>
            <a:r>
              <a:rPr lang="en-US" sz="2400" b="1" dirty="0" err="1" smtClean="0"/>
              <a:t>Shamim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Group Facilitator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Workforce &amp; Economic Dev. Strategist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Educator- CC, USC, UCLA, &amp; </a:t>
            </a:r>
            <a:r>
              <a:rPr lang="en-US" sz="2000" dirty="0" smtClean="0"/>
              <a:t>Loyola</a:t>
            </a:r>
            <a:endParaRPr lang="en-US" sz="2000" dirty="0"/>
          </a:p>
        </p:txBody>
      </p:sp>
      <p:pic>
        <p:nvPicPr>
          <p:cNvPr id="10" name="Picture 2" descr="G:\LASC\Spotlight Awards\Photos\CTE_LACCD_AWARDS00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9" t="5085" r="18679" b="70504"/>
          <a:stretch/>
        </p:blipFill>
        <p:spPr bwMode="auto">
          <a:xfrm>
            <a:off x="1633823" y="2474974"/>
            <a:ext cx="1662957" cy="190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2161" y="4545466"/>
            <a:ext cx="5013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Rick Hodge</a:t>
            </a:r>
          </a:p>
          <a:p>
            <a:r>
              <a:rPr lang="en-US" sz="2000" dirty="0" smtClean="0"/>
              <a:t>Dean, </a:t>
            </a:r>
            <a:r>
              <a:rPr lang="en-US" sz="2000" dirty="0" smtClean="0"/>
              <a:t>CTE/Workforce Dev</a:t>
            </a:r>
          </a:p>
          <a:p>
            <a:r>
              <a:rPr lang="en-US" sz="2000" dirty="0" smtClean="0"/>
              <a:t>LA </a:t>
            </a:r>
            <a:r>
              <a:rPr lang="en-US" sz="2000" dirty="0" smtClean="0"/>
              <a:t>Southwest College</a:t>
            </a:r>
          </a:p>
        </p:txBody>
      </p:sp>
      <p:pic>
        <p:nvPicPr>
          <p:cNvPr id="13" name="Picture 4" descr="http://a.scpr.org/i/4500157772a5beaf7c04b50a372feb67/41163-fu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3" t="13671" r="34093"/>
          <a:stretch/>
        </p:blipFill>
        <p:spPr bwMode="auto">
          <a:xfrm>
            <a:off x="7074244" y="2497230"/>
            <a:ext cx="1595548" cy="1880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3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914400"/>
            <a:ext cx="10055781" cy="7039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Session Agenda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7612" y="2017455"/>
            <a:ext cx="4679807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Key Project </a:t>
            </a:r>
            <a:r>
              <a:rPr lang="en-US" sz="2000" dirty="0" smtClean="0"/>
              <a:t>Expectations</a:t>
            </a:r>
          </a:p>
          <a:p>
            <a:endParaRPr lang="en-US" sz="2000" dirty="0"/>
          </a:p>
          <a:p>
            <a:r>
              <a:rPr lang="en-US" sz="2000" dirty="0" smtClean="0"/>
              <a:t>Promising Practices / Budget Management </a:t>
            </a:r>
          </a:p>
          <a:p>
            <a:endParaRPr lang="en-US" sz="2000" dirty="0"/>
          </a:p>
          <a:p>
            <a:r>
              <a:rPr lang="en-US" sz="2000" dirty="0" smtClean="0"/>
              <a:t>Industry Cluster / Sector Analysis </a:t>
            </a:r>
          </a:p>
          <a:p>
            <a:r>
              <a:rPr lang="en-US" sz="2000" dirty="0"/>
              <a:t>Crosswalk TOP Codes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Break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272274" y="1981200"/>
            <a:ext cx="4156138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Focus / Outcomes / Metrics / Partners</a:t>
            </a:r>
          </a:p>
          <a:p>
            <a:endParaRPr lang="en-US" sz="2000" dirty="0"/>
          </a:p>
          <a:p>
            <a:r>
              <a:rPr lang="en-US" sz="2000" dirty="0" smtClean="0"/>
              <a:t>Breakout Discussions</a:t>
            </a:r>
          </a:p>
          <a:p>
            <a:endParaRPr lang="en-US" sz="2000" dirty="0"/>
          </a:p>
          <a:p>
            <a:r>
              <a:rPr lang="en-US" sz="2000" dirty="0" smtClean="0"/>
              <a:t>Working Lunch </a:t>
            </a:r>
          </a:p>
          <a:p>
            <a:endParaRPr lang="en-US" sz="2000" dirty="0"/>
          </a:p>
          <a:p>
            <a:r>
              <a:rPr lang="en-US" sz="2000" dirty="0" smtClean="0"/>
              <a:t>Large Group Discussion</a:t>
            </a:r>
          </a:p>
          <a:p>
            <a:endParaRPr lang="en-US" sz="2000" dirty="0"/>
          </a:p>
          <a:p>
            <a:r>
              <a:rPr lang="en-US" sz="2000" dirty="0" smtClean="0"/>
              <a:t>Next Steps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7012" y="201745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9:00 – 10:45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6812" y="20206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10:45 – 2:00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9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2" y="914400"/>
            <a:ext cx="10055781" cy="7039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Projects to-date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16367" y="2001350"/>
            <a:ext cx="9883445" cy="35612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14 Sector-based Projects</a:t>
            </a:r>
          </a:p>
          <a:p>
            <a:r>
              <a:rPr lang="en-US" sz="4000" dirty="0" smtClean="0"/>
              <a:t>8 Across-all Projects</a:t>
            </a:r>
          </a:p>
          <a:p>
            <a:endParaRPr lang="en-US" sz="4000" dirty="0"/>
          </a:p>
          <a:p>
            <a:r>
              <a:rPr lang="en-US" sz="4000" dirty="0" smtClean="0"/>
              <a:t>LA TOTAL    9,075,581</a:t>
            </a:r>
          </a:p>
          <a:p>
            <a:endParaRPr lang="en-US" sz="4000" dirty="0" smtClean="0"/>
          </a:p>
          <a:p>
            <a:r>
              <a:rPr lang="en-US" sz="4000" dirty="0"/>
              <a:t>85%  for Regional Projects	</a:t>
            </a:r>
            <a:r>
              <a:rPr lang="en-US" sz="4000" dirty="0" smtClean="0"/>
              <a:t>$</a:t>
            </a:r>
            <a:r>
              <a:rPr lang="en-US" sz="4000" dirty="0"/>
              <a:t>15,836,475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9018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023160"/>
      </a:accent2>
      <a:accent3>
        <a:srgbClr val="A5A5A5"/>
      </a:accent3>
      <a:accent4>
        <a:srgbClr val="FFC000"/>
      </a:accent4>
      <a:accent5>
        <a:srgbClr val="1F3864"/>
      </a:accent5>
      <a:accent6>
        <a:srgbClr val="70AD47"/>
      </a:accent6>
      <a:hlink>
        <a:srgbClr val="ED7D31"/>
      </a:hlink>
      <a:folHlink>
        <a:srgbClr val="02316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864001-A60D-40C9-A6CD-1EE64ABC9F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1060</Words>
  <Application>Microsoft Office PowerPoint</Application>
  <PresentationFormat>Custom</PresentationFormat>
  <Paragraphs>221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Retrospect</vt:lpstr>
      <vt:lpstr>LA County Regional Planning meeting</vt:lpstr>
      <vt:lpstr>PowerPoint Presentation</vt:lpstr>
      <vt:lpstr>PowerPoint Presentation</vt:lpstr>
      <vt:lpstr>How the funds are allocated</vt:lpstr>
      <vt:lpstr>Where do we begin?</vt:lpstr>
      <vt:lpstr>Strong Workforce Plan  LA Region   Session #1</vt:lpstr>
      <vt:lpstr> Your Co-Facilitators</vt:lpstr>
      <vt:lpstr>Session Agenda</vt:lpstr>
      <vt:lpstr>Projects to-date</vt:lpstr>
      <vt:lpstr> Key Project Expectations  </vt:lpstr>
      <vt:lpstr>PowerPoint Presentation</vt:lpstr>
      <vt:lpstr>PowerPoint Presentation</vt:lpstr>
      <vt:lpstr> Promising Practices / Budget Management</vt:lpstr>
      <vt:lpstr> Industry Cluster/Sector Analysis  -  Crosswalk TOP Codes</vt:lpstr>
      <vt:lpstr>PowerPoint Presentation</vt:lpstr>
      <vt:lpstr>Imagine the Possible</vt:lpstr>
      <vt:lpstr> Desired Outcomes </vt:lpstr>
      <vt:lpstr>Keep in Mind</vt:lpstr>
      <vt:lpstr>SWP Metrics</vt:lpstr>
      <vt:lpstr>Partners in SWP Success</vt:lpstr>
      <vt:lpstr>Discussion Group Guidelines</vt:lpstr>
      <vt:lpstr>Breakout Discussion</vt:lpstr>
      <vt:lpstr>Breakout Discussion</vt:lpstr>
      <vt:lpstr>Breakout Discussion</vt:lpstr>
      <vt:lpstr>Breakout Discussion</vt:lpstr>
      <vt:lpstr>PowerPoint Presentation</vt:lpstr>
      <vt:lpstr>Clarification (Large Group Discussion)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2016-09-28T14:32:22Z</dcterms:created>
  <dcterms:modified xsi:type="dcterms:W3CDTF">2016-10-16T03:57:23Z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TC034605449991</vt:lpwstr>
  </property>
</Properties>
</file>